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56"/>
  </p:notesMasterIdLst>
  <p:sldIdLst>
    <p:sldId id="256" r:id="rId5"/>
    <p:sldId id="280" r:id="rId6"/>
    <p:sldId id="279" r:id="rId7"/>
    <p:sldId id="301" r:id="rId8"/>
    <p:sldId id="303" r:id="rId9"/>
    <p:sldId id="304" r:id="rId10"/>
    <p:sldId id="306" r:id="rId11"/>
    <p:sldId id="305" r:id="rId12"/>
    <p:sldId id="307" r:id="rId13"/>
    <p:sldId id="309" r:id="rId14"/>
    <p:sldId id="310" r:id="rId15"/>
    <p:sldId id="308" r:id="rId16"/>
    <p:sldId id="275" r:id="rId17"/>
    <p:sldId id="311" r:id="rId18"/>
    <p:sldId id="312" r:id="rId19"/>
    <p:sldId id="284" r:id="rId20"/>
    <p:sldId id="298" r:id="rId21"/>
    <p:sldId id="286" r:id="rId22"/>
    <p:sldId id="289" r:id="rId23"/>
    <p:sldId id="313" r:id="rId24"/>
    <p:sldId id="291" r:id="rId25"/>
    <p:sldId id="296" r:id="rId26"/>
    <p:sldId id="287" r:id="rId27"/>
    <p:sldId id="266" r:id="rId28"/>
    <p:sldId id="315" r:id="rId29"/>
    <p:sldId id="318" r:id="rId30"/>
    <p:sldId id="316" r:id="rId31"/>
    <p:sldId id="328" r:id="rId32"/>
    <p:sldId id="317" r:id="rId33"/>
    <p:sldId id="320" r:id="rId34"/>
    <p:sldId id="321" r:id="rId35"/>
    <p:sldId id="322" r:id="rId36"/>
    <p:sldId id="324" r:id="rId37"/>
    <p:sldId id="325" r:id="rId38"/>
    <p:sldId id="326" r:id="rId39"/>
    <p:sldId id="329" r:id="rId40"/>
    <p:sldId id="327" r:id="rId41"/>
    <p:sldId id="336" r:id="rId42"/>
    <p:sldId id="331" r:id="rId43"/>
    <p:sldId id="337" r:id="rId44"/>
    <p:sldId id="338" r:id="rId45"/>
    <p:sldId id="333" r:id="rId46"/>
    <p:sldId id="334" r:id="rId47"/>
    <p:sldId id="292" r:id="rId48"/>
    <p:sldId id="341" r:id="rId49"/>
    <p:sldId id="340" r:id="rId50"/>
    <p:sldId id="343" r:id="rId51"/>
    <p:sldId id="342" r:id="rId52"/>
    <p:sldId id="344" r:id="rId53"/>
    <p:sldId id="345" r:id="rId54"/>
    <p:sldId id="34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EEB51-CEFE-444C-89D5-4539E202A13C}" v="6" dt="2020-10-25T21:01:53.4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49" autoAdjust="0"/>
    <p:restoredTop sz="94689"/>
  </p:normalViewPr>
  <p:slideViewPr>
    <p:cSldViewPr snapToGrid="0">
      <p:cViewPr varScale="1">
        <p:scale>
          <a:sx n="106" d="100"/>
          <a:sy n="106" d="100"/>
        </p:scale>
        <p:origin x="208" y="21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B29552-D51E-47BA-B5D2-460737361435}"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CB82CAA4-D463-47E5-B866-8A6993DF43FB}">
      <dgm:prSet custT="1"/>
      <dgm:spPr/>
      <dgm:t>
        <a:bodyPr/>
        <a:lstStyle/>
        <a:p>
          <a:r>
            <a:rPr lang="en-US" sz="2900" dirty="0"/>
            <a:t>Extreme events: </a:t>
          </a:r>
          <a:r>
            <a:rPr lang="en-US" sz="1800" dirty="0"/>
            <a:t>Drought, Floods, Windstorms</a:t>
          </a:r>
        </a:p>
      </dgm:t>
    </dgm:pt>
    <dgm:pt modelId="{7ABD74CC-250B-4937-B4C7-E7333A7F3346}" type="parTrans" cxnId="{E63A6BFC-C7E2-4E79-A111-860C2D8F0B9C}">
      <dgm:prSet/>
      <dgm:spPr/>
      <dgm:t>
        <a:bodyPr/>
        <a:lstStyle/>
        <a:p>
          <a:endParaRPr lang="en-US"/>
        </a:p>
      </dgm:t>
    </dgm:pt>
    <dgm:pt modelId="{9449536A-77F4-455B-A66F-D078CFC3757C}" type="sibTrans" cxnId="{E63A6BFC-C7E2-4E79-A111-860C2D8F0B9C}">
      <dgm:prSet/>
      <dgm:spPr/>
      <dgm:t>
        <a:bodyPr/>
        <a:lstStyle/>
        <a:p>
          <a:endParaRPr lang="en-US"/>
        </a:p>
      </dgm:t>
    </dgm:pt>
    <dgm:pt modelId="{FBB2387E-E777-49E6-9BDA-D291FA5C8F95}">
      <dgm:prSet/>
      <dgm:spPr/>
      <dgm:t>
        <a:bodyPr/>
        <a:lstStyle/>
        <a:p>
          <a:r>
            <a:rPr lang="en-US"/>
            <a:t>Desertification</a:t>
          </a:r>
        </a:p>
      </dgm:t>
    </dgm:pt>
    <dgm:pt modelId="{8C2CF21F-F53E-4B4C-96F1-00657D64F04B}" type="parTrans" cxnId="{19A2BA67-2AC5-4427-9173-FE3652BD3E47}">
      <dgm:prSet/>
      <dgm:spPr/>
      <dgm:t>
        <a:bodyPr/>
        <a:lstStyle/>
        <a:p>
          <a:endParaRPr lang="en-US"/>
        </a:p>
      </dgm:t>
    </dgm:pt>
    <dgm:pt modelId="{299D30CA-001B-4708-B158-BC7AD5ACE77A}" type="sibTrans" cxnId="{19A2BA67-2AC5-4427-9173-FE3652BD3E47}">
      <dgm:prSet/>
      <dgm:spPr/>
      <dgm:t>
        <a:bodyPr/>
        <a:lstStyle/>
        <a:p>
          <a:endParaRPr lang="en-US"/>
        </a:p>
      </dgm:t>
    </dgm:pt>
    <dgm:pt modelId="{C9046CBA-2D23-4DBF-B4BA-D9A47F3B7730}">
      <dgm:prSet/>
      <dgm:spPr/>
      <dgm:t>
        <a:bodyPr/>
        <a:lstStyle/>
        <a:p>
          <a:r>
            <a:rPr lang="en-US"/>
            <a:t>Biodiversity loss</a:t>
          </a:r>
        </a:p>
      </dgm:t>
    </dgm:pt>
    <dgm:pt modelId="{607AC22F-9619-477D-9647-F0FB636B7BF1}" type="parTrans" cxnId="{721601DF-23AB-4992-A496-6F0285A66BCD}">
      <dgm:prSet/>
      <dgm:spPr/>
      <dgm:t>
        <a:bodyPr/>
        <a:lstStyle/>
        <a:p>
          <a:endParaRPr lang="en-US"/>
        </a:p>
      </dgm:t>
    </dgm:pt>
    <dgm:pt modelId="{3302A0B2-2EDB-4F54-A87B-AAE45F0C5978}" type="sibTrans" cxnId="{721601DF-23AB-4992-A496-6F0285A66BCD}">
      <dgm:prSet/>
      <dgm:spPr/>
      <dgm:t>
        <a:bodyPr/>
        <a:lstStyle/>
        <a:p>
          <a:endParaRPr lang="en-US"/>
        </a:p>
      </dgm:t>
    </dgm:pt>
    <dgm:pt modelId="{173D9850-A9F4-4A40-B633-727B9503CC0D}">
      <dgm:prSet/>
      <dgm:spPr/>
      <dgm:t>
        <a:bodyPr/>
        <a:lstStyle/>
        <a:p>
          <a:r>
            <a:rPr lang="en-US"/>
            <a:t>Land and water resource degradation</a:t>
          </a:r>
        </a:p>
      </dgm:t>
    </dgm:pt>
    <dgm:pt modelId="{5674325E-A349-4800-BFB2-31B4AD74039A}" type="parTrans" cxnId="{A468A343-68E5-43AD-AC52-5DE2E024A787}">
      <dgm:prSet/>
      <dgm:spPr/>
      <dgm:t>
        <a:bodyPr/>
        <a:lstStyle/>
        <a:p>
          <a:endParaRPr lang="en-US"/>
        </a:p>
      </dgm:t>
    </dgm:pt>
    <dgm:pt modelId="{F88B0CDF-660F-401C-8532-F90BB8D57A2A}" type="sibTrans" cxnId="{A468A343-68E5-43AD-AC52-5DE2E024A787}">
      <dgm:prSet/>
      <dgm:spPr/>
      <dgm:t>
        <a:bodyPr/>
        <a:lstStyle/>
        <a:p>
          <a:endParaRPr lang="en-US"/>
        </a:p>
      </dgm:t>
    </dgm:pt>
    <dgm:pt modelId="{6BCF01A8-29CF-43AF-8A9B-F973B503D286}">
      <dgm:prSet/>
      <dgm:spPr/>
      <dgm:t>
        <a:bodyPr/>
        <a:lstStyle/>
        <a:p>
          <a:r>
            <a:rPr lang="en-US" dirty="0"/>
            <a:t>Disrupt biogeochemical cycles</a:t>
          </a:r>
        </a:p>
      </dgm:t>
    </dgm:pt>
    <dgm:pt modelId="{5BA05476-9A4B-4A62-9AC3-1B0E1239DFF6}" type="parTrans" cxnId="{103756C5-AAD0-4C37-8345-9A9A7DBC8AE9}">
      <dgm:prSet/>
      <dgm:spPr/>
      <dgm:t>
        <a:bodyPr/>
        <a:lstStyle/>
        <a:p>
          <a:endParaRPr lang="en-US"/>
        </a:p>
      </dgm:t>
    </dgm:pt>
    <dgm:pt modelId="{349366D2-5BB4-4FEF-A716-53795538DB39}" type="sibTrans" cxnId="{103756C5-AAD0-4C37-8345-9A9A7DBC8AE9}">
      <dgm:prSet/>
      <dgm:spPr/>
      <dgm:t>
        <a:bodyPr/>
        <a:lstStyle/>
        <a:p>
          <a:endParaRPr lang="en-US"/>
        </a:p>
      </dgm:t>
    </dgm:pt>
    <dgm:pt modelId="{3D6E7A16-3B8C-45C0-88D1-0B59AA2C78D1}" type="pres">
      <dgm:prSet presAssocID="{37B29552-D51E-47BA-B5D2-460737361435}" presName="diagram" presStyleCnt="0">
        <dgm:presLayoutVars>
          <dgm:dir/>
          <dgm:resizeHandles val="exact"/>
        </dgm:presLayoutVars>
      </dgm:prSet>
      <dgm:spPr/>
    </dgm:pt>
    <dgm:pt modelId="{1949D261-CBE6-4BCC-8B4F-BB828C71A9DE}" type="pres">
      <dgm:prSet presAssocID="{CB82CAA4-D463-47E5-B866-8A6993DF43FB}" presName="node" presStyleLbl="node1" presStyleIdx="0" presStyleCnt="5">
        <dgm:presLayoutVars>
          <dgm:bulletEnabled val="1"/>
        </dgm:presLayoutVars>
      </dgm:prSet>
      <dgm:spPr/>
    </dgm:pt>
    <dgm:pt modelId="{85832286-8C81-4474-83FC-06D019B01DC5}" type="pres">
      <dgm:prSet presAssocID="{9449536A-77F4-455B-A66F-D078CFC3757C}" presName="sibTrans" presStyleCnt="0"/>
      <dgm:spPr/>
    </dgm:pt>
    <dgm:pt modelId="{5F11BFA1-8467-48E8-AA06-3647DBD99C12}" type="pres">
      <dgm:prSet presAssocID="{FBB2387E-E777-49E6-9BDA-D291FA5C8F95}" presName="node" presStyleLbl="node1" presStyleIdx="1" presStyleCnt="5">
        <dgm:presLayoutVars>
          <dgm:bulletEnabled val="1"/>
        </dgm:presLayoutVars>
      </dgm:prSet>
      <dgm:spPr/>
    </dgm:pt>
    <dgm:pt modelId="{2E4E36AD-C83B-4836-BAD6-7BF8380A640C}" type="pres">
      <dgm:prSet presAssocID="{299D30CA-001B-4708-B158-BC7AD5ACE77A}" presName="sibTrans" presStyleCnt="0"/>
      <dgm:spPr/>
    </dgm:pt>
    <dgm:pt modelId="{81E1B761-6C10-49B5-9C04-20A0F0BD1A98}" type="pres">
      <dgm:prSet presAssocID="{C9046CBA-2D23-4DBF-B4BA-D9A47F3B7730}" presName="node" presStyleLbl="node1" presStyleIdx="2" presStyleCnt="5">
        <dgm:presLayoutVars>
          <dgm:bulletEnabled val="1"/>
        </dgm:presLayoutVars>
      </dgm:prSet>
      <dgm:spPr/>
    </dgm:pt>
    <dgm:pt modelId="{336FFACA-A8CE-49A2-8494-87541BE83B73}" type="pres">
      <dgm:prSet presAssocID="{3302A0B2-2EDB-4F54-A87B-AAE45F0C5978}" presName="sibTrans" presStyleCnt="0"/>
      <dgm:spPr/>
    </dgm:pt>
    <dgm:pt modelId="{70B5CC4C-DA7E-4777-A537-5C54EA8AA3AA}" type="pres">
      <dgm:prSet presAssocID="{173D9850-A9F4-4A40-B633-727B9503CC0D}" presName="node" presStyleLbl="node1" presStyleIdx="3" presStyleCnt="5">
        <dgm:presLayoutVars>
          <dgm:bulletEnabled val="1"/>
        </dgm:presLayoutVars>
      </dgm:prSet>
      <dgm:spPr/>
    </dgm:pt>
    <dgm:pt modelId="{FB23E77B-F2F5-4706-974C-D4B05B9521F0}" type="pres">
      <dgm:prSet presAssocID="{F88B0CDF-660F-401C-8532-F90BB8D57A2A}" presName="sibTrans" presStyleCnt="0"/>
      <dgm:spPr/>
    </dgm:pt>
    <dgm:pt modelId="{BA9D9C7D-7B02-4481-A705-193DCC9271FB}" type="pres">
      <dgm:prSet presAssocID="{6BCF01A8-29CF-43AF-8A9B-F973B503D286}" presName="node" presStyleLbl="node1" presStyleIdx="4" presStyleCnt="5">
        <dgm:presLayoutVars>
          <dgm:bulletEnabled val="1"/>
        </dgm:presLayoutVars>
      </dgm:prSet>
      <dgm:spPr/>
    </dgm:pt>
  </dgm:ptLst>
  <dgm:cxnLst>
    <dgm:cxn modelId="{25DFB60D-C97F-433A-9377-9DF7730B7618}" type="presOf" srcId="{37B29552-D51E-47BA-B5D2-460737361435}" destId="{3D6E7A16-3B8C-45C0-88D1-0B59AA2C78D1}" srcOrd="0" destOrd="0" presId="urn:microsoft.com/office/officeart/2005/8/layout/default"/>
    <dgm:cxn modelId="{2AF9DB41-D5B3-4194-B0FF-D47E074F1AD3}" type="presOf" srcId="{CB82CAA4-D463-47E5-B866-8A6993DF43FB}" destId="{1949D261-CBE6-4BCC-8B4F-BB828C71A9DE}" srcOrd="0" destOrd="0" presId="urn:microsoft.com/office/officeart/2005/8/layout/default"/>
    <dgm:cxn modelId="{A468A343-68E5-43AD-AC52-5DE2E024A787}" srcId="{37B29552-D51E-47BA-B5D2-460737361435}" destId="{173D9850-A9F4-4A40-B633-727B9503CC0D}" srcOrd="3" destOrd="0" parTransId="{5674325E-A349-4800-BFB2-31B4AD74039A}" sibTransId="{F88B0CDF-660F-401C-8532-F90BB8D57A2A}"/>
    <dgm:cxn modelId="{19A2BA67-2AC5-4427-9173-FE3652BD3E47}" srcId="{37B29552-D51E-47BA-B5D2-460737361435}" destId="{FBB2387E-E777-49E6-9BDA-D291FA5C8F95}" srcOrd="1" destOrd="0" parTransId="{8C2CF21F-F53E-4B4C-96F1-00657D64F04B}" sibTransId="{299D30CA-001B-4708-B158-BC7AD5ACE77A}"/>
    <dgm:cxn modelId="{103756C5-AAD0-4C37-8345-9A9A7DBC8AE9}" srcId="{37B29552-D51E-47BA-B5D2-460737361435}" destId="{6BCF01A8-29CF-43AF-8A9B-F973B503D286}" srcOrd="4" destOrd="0" parTransId="{5BA05476-9A4B-4A62-9AC3-1B0E1239DFF6}" sibTransId="{349366D2-5BB4-4FEF-A716-53795538DB39}"/>
    <dgm:cxn modelId="{CC382DD5-D655-4F7E-9A3E-A30F89EA60D3}" type="presOf" srcId="{6BCF01A8-29CF-43AF-8A9B-F973B503D286}" destId="{BA9D9C7D-7B02-4481-A705-193DCC9271FB}" srcOrd="0" destOrd="0" presId="urn:microsoft.com/office/officeart/2005/8/layout/default"/>
    <dgm:cxn modelId="{A35C85D9-37DE-4D05-A6E5-6F69B08EFEAE}" type="presOf" srcId="{FBB2387E-E777-49E6-9BDA-D291FA5C8F95}" destId="{5F11BFA1-8467-48E8-AA06-3647DBD99C12}" srcOrd="0" destOrd="0" presId="urn:microsoft.com/office/officeart/2005/8/layout/default"/>
    <dgm:cxn modelId="{721601DF-23AB-4992-A496-6F0285A66BCD}" srcId="{37B29552-D51E-47BA-B5D2-460737361435}" destId="{C9046CBA-2D23-4DBF-B4BA-D9A47F3B7730}" srcOrd="2" destOrd="0" parTransId="{607AC22F-9619-477D-9647-F0FB636B7BF1}" sibTransId="{3302A0B2-2EDB-4F54-A87B-AAE45F0C5978}"/>
    <dgm:cxn modelId="{7A40A3F3-2B94-45C1-AE7B-5D583EC04C42}" type="presOf" srcId="{C9046CBA-2D23-4DBF-B4BA-D9A47F3B7730}" destId="{81E1B761-6C10-49B5-9C04-20A0F0BD1A98}" srcOrd="0" destOrd="0" presId="urn:microsoft.com/office/officeart/2005/8/layout/default"/>
    <dgm:cxn modelId="{C8280BF4-D7A4-4E6E-B922-036DDEC2AA3F}" type="presOf" srcId="{173D9850-A9F4-4A40-B633-727B9503CC0D}" destId="{70B5CC4C-DA7E-4777-A537-5C54EA8AA3AA}" srcOrd="0" destOrd="0" presId="urn:microsoft.com/office/officeart/2005/8/layout/default"/>
    <dgm:cxn modelId="{E63A6BFC-C7E2-4E79-A111-860C2D8F0B9C}" srcId="{37B29552-D51E-47BA-B5D2-460737361435}" destId="{CB82CAA4-D463-47E5-B866-8A6993DF43FB}" srcOrd="0" destOrd="0" parTransId="{7ABD74CC-250B-4937-B4C7-E7333A7F3346}" sibTransId="{9449536A-77F4-455B-A66F-D078CFC3757C}"/>
    <dgm:cxn modelId="{525864A6-6DF2-4EF5-83EA-382A8C90FC64}" type="presParOf" srcId="{3D6E7A16-3B8C-45C0-88D1-0B59AA2C78D1}" destId="{1949D261-CBE6-4BCC-8B4F-BB828C71A9DE}" srcOrd="0" destOrd="0" presId="urn:microsoft.com/office/officeart/2005/8/layout/default"/>
    <dgm:cxn modelId="{3B1A4343-0108-432B-AD91-399DAF8098FA}" type="presParOf" srcId="{3D6E7A16-3B8C-45C0-88D1-0B59AA2C78D1}" destId="{85832286-8C81-4474-83FC-06D019B01DC5}" srcOrd="1" destOrd="0" presId="urn:microsoft.com/office/officeart/2005/8/layout/default"/>
    <dgm:cxn modelId="{16BE74B9-9571-48E2-BC0D-E41077AB2ED2}" type="presParOf" srcId="{3D6E7A16-3B8C-45C0-88D1-0B59AA2C78D1}" destId="{5F11BFA1-8467-48E8-AA06-3647DBD99C12}" srcOrd="2" destOrd="0" presId="urn:microsoft.com/office/officeart/2005/8/layout/default"/>
    <dgm:cxn modelId="{38396404-6FE7-49F4-A57D-87A97C3BD494}" type="presParOf" srcId="{3D6E7A16-3B8C-45C0-88D1-0B59AA2C78D1}" destId="{2E4E36AD-C83B-4836-BAD6-7BF8380A640C}" srcOrd="3" destOrd="0" presId="urn:microsoft.com/office/officeart/2005/8/layout/default"/>
    <dgm:cxn modelId="{99092485-C058-4E42-9AB6-D04C02F42C57}" type="presParOf" srcId="{3D6E7A16-3B8C-45C0-88D1-0B59AA2C78D1}" destId="{81E1B761-6C10-49B5-9C04-20A0F0BD1A98}" srcOrd="4" destOrd="0" presId="urn:microsoft.com/office/officeart/2005/8/layout/default"/>
    <dgm:cxn modelId="{0FE4C5A7-5A5D-443A-9DE3-F53B9CBDFAE1}" type="presParOf" srcId="{3D6E7A16-3B8C-45C0-88D1-0B59AA2C78D1}" destId="{336FFACA-A8CE-49A2-8494-87541BE83B73}" srcOrd="5" destOrd="0" presId="urn:microsoft.com/office/officeart/2005/8/layout/default"/>
    <dgm:cxn modelId="{72B836CB-33DF-435F-98F1-3CFB6901BF3A}" type="presParOf" srcId="{3D6E7A16-3B8C-45C0-88D1-0B59AA2C78D1}" destId="{70B5CC4C-DA7E-4777-A537-5C54EA8AA3AA}" srcOrd="6" destOrd="0" presId="urn:microsoft.com/office/officeart/2005/8/layout/default"/>
    <dgm:cxn modelId="{0EBFC758-EFE5-4AC0-9C42-98035D2E3B49}" type="presParOf" srcId="{3D6E7A16-3B8C-45C0-88D1-0B59AA2C78D1}" destId="{FB23E77B-F2F5-4706-974C-D4B05B9521F0}" srcOrd="7" destOrd="0" presId="urn:microsoft.com/office/officeart/2005/8/layout/default"/>
    <dgm:cxn modelId="{A9D23F6A-DF0C-4A4C-812F-F4EFAAF1EC65}" type="presParOf" srcId="{3D6E7A16-3B8C-45C0-88D1-0B59AA2C78D1}" destId="{BA9D9C7D-7B02-4481-A705-193DCC9271F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4324D8-DFE4-4FE1-91BF-40885F48E468}"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E1D7DE3-9FEE-4327-8389-0CA6B14E2CFD}">
      <dgm:prSet/>
      <dgm:spPr/>
      <dgm:t>
        <a:bodyPr/>
        <a:lstStyle/>
        <a:p>
          <a:r>
            <a:rPr lang="en-US" dirty="0"/>
            <a:t>Improve soil health </a:t>
          </a:r>
        </a:p>
      </dgm:t>
    </dgm:pt>
    <dgm:pt modelId="{02505B88-2315-4CFE-A70A-630F3A886076}" type="parTrans" cxnId="{A6DF03F5-F985-4C0F-9A3C-06D243275AB1}">
      <dgm:prSet/>
      <dgm:spPr/>
      <dgm:t>
        <a:bodyPr/>
        <a:lstStyle/>
        <a:p>
          <a:endParaRPr lang="en-US"/>
        </a:p>
      </dgm:t>
    </dgm:pt>
    <dgm:pt modelId="{E1CA647B-B885-4D4E-A95D-F40F272AA11A}" type="sibTrans" cxnId="{A6DF03F5-F985-4C0F-9A3C-06D243275AB1}">
      <dgm:prSet/>
      <dgm:spPr/>
      <dgm:t>
        <a:bodyPr/>
        <a:lstStyle/>
        <a:p>
          <a:endParaRPr lang="en-US"/>
        </a:p>
      </dgm:t>
    </dgm:pt>
    <dgm:pt modelId="{F5ADA792-A9E9-496D-90D5-467BFA8BD03D}">
      <dgm:prSet/>
      <dgm:spPr/>
      <dgm:t>
        <a:bodyPr/>
        <a:lstStyle/>
        <a:p>
          <a:r>
            <a:rPr lang="en-US"/>
            <a:t>Improves nutrient retention, availability, and plant growth</a:t>
          </a:r>
        </a:p>
      </dgm:t>
    </dgm:pt>
    <dgm:pt modelId="{BE248D86-95A4-4947-A991-BC5ADE2E9DAD}" type="parTrans" cxnId="{AE0145ED-8189-4C99-9CE8-7C0B324D48CD}">
      <dgm:prSet/>
      <dgm:spPr/>
      <dgm:t>
        <a:bodyPr/>
        <a:lstStyle/>
        <a:p>
          <a:endParaRPr lang="en-US"/>
        </a:p>
      </dgm:t>
    </dgm:pt>
    <dgm:pt modelId="{7BB2CB46-FC55-4E75-817F-81997DB9EFB3}" type="sibTrans" cxnId="{AE0145ED-8189-4C99-9CE8-7C0B324D48CD}">
      <dgm:prSet/>
      <dgm:spPr/>
      <dgm:t>
        <a:bodyPr/>
        <a:lstStyle/>
        <a:p>
          <a:endParaRPr lang="en-US"/>
        </a:p>
      </dgm:t>
    </dgm:pt>
    <dgm:pt modelId="{A9831E06-65F3-4426-B6B9-DFF2EEDFF01F}">
      <dgm:prSet/>
      <dgm:spPr/>
      <dgm:t>
        <a:bodyPr/>
        <a:lstStyle/>
        <a:p>
          <a:r>
            <a:rPr lang="en-US" dirty="0"/>
            <a:t>Soil structure/aggregation</a:t>
          </a:r>
        </a:p>
      </dgm:t>
    </dgm:pt>
    <dgm:pt modelId="{D75AA3FD-7C03-4985-A57C-ED5D62B472BB}" type="parTrans" cxnId="{D6681EA5-5A25-46E4-A6C3-DFB7A9E577FE}">
      <dgm:prSet/>
      <dgm:spPr/>
      <dgm:t>
        <a:bodyPr/>
        <a:lstStyle/>
        <a:p>
          <a:endParaRPr lang="en-US"/>
        </a:p>
      </dgm:t>
    </dgm:pt>
    <dgm:pt modelId="{E3B8BF8C-E5FE-4747-A021-410754E54855}" type="sibTrans" cxnId="{D6681EA5-5A25-46E4-A6C3-DFB7A9E577FE}">
      <dgm:prSet/>
      <dgm:spPr/>
      <dgm:t>
        <a:bodyPr/>
        <a:lstStyle/>
        <a:p>
          <a:endParaRPr lang="en-US"/>
        </a:p>
      </dgm:t>
    </dgm:pt>
    <dgm:pt modelId="{81DC31A1-E9A7-4398-9F5B-E2B1BA359B3F}">
      <dgm:prSet/>
      <dgm:spPr/>
      <dgm:t>
        <a:bodyPr/>
        <a:lstStyle/>
        <a:p>
          <a:r>
            <a:rPr lang="en-US"/>
            <a:t>Water retention</a:t>
          </a:r>
        </a:p>
      </dgm:t>
    </dgm:pt>
    <dgm:pt modelId="{E03CC1C4-F8C7-46EA-A445-60C5994A2B1F}" type="parTrans" cxnId="{59FA71BC-79BC-42B0-8D2F-C1DBCC1F06DB}">
      <dgm:prSet/>
      <dgm:spPr/>
      <dgm:t>
        <a:bodyPr/>
        <a:lstStyle/>
        <a:p>
          <a:endParaRPr lang="en-US"/>
        </a:p>
      </dgm:t>
    </dgm:pt>
    <dgm:pt modelId="{0A862CAE-57A8-4B0A-88EA-476E41A4F04A}" type="sibTrans" cxnId="{59FA71BC-79BC-42B0-8D2F-C1DBCC1F06DB}">
      <dgm:prSet/>
      <dgm:spPr/>
      <dgm:t>
        <a:bodyPr/>
        <a:lstStyle/>
        <a:p>
          <a:endParaRPr lang="en-US"/>
        </a:p>
      </dgm:t>
    </dgm:pt>
    <dgm:pt modelId="{B3A14188-5C1A-4F14-9EBE-98A72231EF84}">
      <dgm:prSet/>
      <dgm:spPr/>
      <dgm:t>
        <a:bodyPr/>
        <a:lstStyle/>
        <a:p>
          <a:r>
            <a:rPr lang="en-US"/>
            <a:t>Enhance biological activity</a:t>
          </a:r>
        </a:p>
      </dgm:t>
    </dgm:pt>
    <dgm:pt modelId="{309BA05E-CEFB-49B7-B6A5-03B3E03CD4C4}" type="parTrans" cxnId="{ED07462A-28EE-44A5-819C-0F79F5374DCF}">
      <dgm:prSet/>
      <dgm:spPr/>
      <dgm:t>
        <a:bodyPr/>
        <a:lstStyle/>
        <a:p>
          <a:endParaRPr lang="en-US"/>
        </a:p>
      </dgm:t>
    </dgm:pt>
    <dgm:pt modelId="{76EBEA1A-C46D-4083-AF15-CF01D9762C2E}" type="sibTrans" cxnId="{ED07462A-28EE-44A5-819C-0F79F5374DCF}">
      <dgm:prSet/>
      <dgm:spPr/>
      <dgm:t>
        <a:bodyPr/>
        <a:lstStyle/>
        <a:p>
          <a:endParaRPr lang="en-US"/>
        </a:p>
      </dgm:t>
    </dgm:pt>
    <dgm:pt modelId="{8C26E96D-0793-4FE9-96D4-9CE540F53285}" type="pres">
      <dgm:prSet presAssocID="{3B4324D8-DFE4-4FE1-91BF-40885F48E468}" presName="diagram" presStyleCnt="0">
        <dgm:presLayoutVars>
          <dgm:dir/>
          <dgm:resizeHandles val="exact"/>
        </dgm:presLayoutVars>
      </dgm:prSet>
      <dgm:spPr/>
    </dgm:pt>
    <dgm:pt modelId="{34C1BDAD-9C47-49BD-9D8C-2802370B3C82}" type="pres">
      <dgm:prSet presAssocID="{5E1D7DE3-9FEE-4327-8389-0CA6B14E2CFD}" presName="node" presStyleLbl="node1" presStyleIdx="0" presStyleCnt="5" custLinFactY="100000" custLinFactNeighborX="57691" custLinFactNeighborY="125021">
        <dgm:presLayoutVars>
          <dgm:bulletEnabled val="1"/>
        </dgm:presLayoutVars>
      </dgm:prSet>
      <dgm:spPr/>
    </dgm:pt>
    <dgm:pt modelId="{EE2EB9BA-A8C4-4B0A-BC86-4C91E97DDF9F}" type="pres">
      <dgm:prSet presAssocID="{E1CA647B-B885-4D4E-A95D-F40F272AA11A}" presName="sibTrans" presStyleCnt="0"/>
      <dgm:spPr/>
    </dgm:pt>
    <dgm:pt modelId="{AC97C8DA-7B47-4178-A815-68FFCB865F9E}" type="pres">
      <dgm:prSet presAssocID="{F5ADA792-A9E9-496D-90D5-467BFA8BD03D}" presName="node" presStyleLbl="node1" presStyleIdx="1" presStyleCnt="5">
        <dgm:presLayoutVars>
          <dgm:bulletEnabled val="1"/>
        </dgm:presLayoutVars>
      </dgm:prSet>
      <dgm:spPr/>
    </dgm:pt>
    <dgm:pt modelId="{AF1F56D3-4201-4228-9938-285E0FBE5F4E}" type="pres">
      <dgm:prSet presAssocID="{7BB2CB46-FC55-4E75-817F-81997DB9EFB3}" presName="sibTrans" presStyleCnt="0"/>
      <dgm:spPr/>
    </dgm:pt>
    <dgm:pt modelId="{B8D6A3BE-8567-4605-8425-1D5E4EB6FD78}" type="pres">
      <dgm:prSet presAssocID="{A9831E06-65F3-4426-B6B9-DFF2EEDFF01F}" presName="node" presStyleLbl="node1" presStyleIdx="2" presStyleCnt="5" custLinFactY="-14815" custLinFactNeighborX="1697" custLinFactNeighborY="-100000">
        <dgm:presLayoutVars>
          <dgm:bulletEnabled val="1"/>
        </dgm:presLayoutVars>
      </dgm:prSet>
      <dgm:spPr/>
    </dgm:pt>
    <dgm:pt modelId="{D017C828-D9B5-46EF-B383-7A6A61AE79B3}" type="pres">
      <dgm:prSet presAssocID="{E3B8BF8C-E5FE-4747-A021-410754E54855}" presName="sibTrans" presStyleCnt="0"/>
      <dgm:spPr/>
    </dgm:pt>
    <dgm:pt modelId="{F836B526-7A81-4F4D-9973-3DBC729B1D9D}" type="pres">
      <dgm:prSet presAssocID="{81DC31A1-E9A7-4398-9F5B-E2B1BA359B3F}" presName="node" presStyleLbl="node1" presStyleIdx="3" presStyleCnt="5" custLinFactX="-8933" custLinFactNeighborX="-100000" custLinFactNeighborY="-1916">
        <dgm:presLayoutVars>
          <dgm:bulletEnabled val="1"/>
        </dgm:presLayoutVars>
      </dgm:prSet>
      <dgm:spPr/>
    </dgm:pt>
    <dgm:pt modelId="{2CEF1194-4065-4D4F-8398-D77C43D2AFF7}" type="pres">
      <dgm:prSet presAssocID="{0A862CAE-57A8-4B0A-88EA-476E41A4F04A}" presName="sibTrans" presStyleCnt="0"/>
      <dgm:spPr/>
    </dgm:pt>
    <dgm:pt modelId="{4576A407-4DE2-4BE2-B7B2-9C23176C83A1}" type="pres">
      <dgm:prSet presAssocID="{B3A14188-5C1A-4F14-9EBE-98A72231EF84}" presName="node" presStyleLbl="node1" presStyleIdx="4" presStyleCnt="5" custLinFactY="-18582" custLinFactNeighborX="57351" custLinFactNeighborY="-100000">
        <dgm:presLayoutVars>
          <dgm:bulletEnabled val="1"/>
        </dgm:presLayoutVars>
      </dgm:prSet>
      <dgm:spPr/>
    </dgm:pt>
  </dgm:ptLst>
  <dgm:cxnLst>
    <dgm:cxn modelId="{ED07462A-28EE-44A5-819C-0F79F5374DCF}" srcId="{3B4324D8-DFE4-4FE1-91BF-40885F48E468}" destId="{B3A14188-5C1A-4F14-9EBE-98A72231EF84}" srcOrd="4" destOrd="0" parTransId="{309BA05E-CEFB-49B7-B6A5-03B3E03CD4C4}" sibTransId="{76EBEA1A-C46D-4083-AF15-CF01D9762C2E}"/>
    <dgm:cxn modelId="{703DC933-FD2C-44D3-AB93-0BC839D2D3F2}" type="presOf" srcId="{3B4324D8-DFE4-4FE1-91BF-40885F48E468}" destId="{8C26E96D-0793-4FE9-96D4-9CE540F53285}" srcOrd="0" destOrd="0" presId="urn:microsoft.com/office/officeart/2005/8/layout/default"/>
    <dgm:cxn modelId="{C2BF6245-E32F-498C-A775-77375BE3B90C}" type="presOf" srcId="{B3A14188-5C1A-4F14-9EBE-98A72231EF84}" destId="{4576A407-4DE2-4BE2-B7B2-9C23176C83A1}" srcOrd="0" destOrd="0" presId="urn:microsoft.com/office/officeart/2005/8/layout/default"/>
    <dgm:cxn modelId="{1A177653-373B-4640-AA51-767BBBA68B22}" type="presOf" srcId="{5E1D7DE3-9FEE-4327-8389-0CA6B14E2CFD}" destId="{34C1BDAD-9C47-49BD-9D8C-2802370B3C82}" srcOrd="0" destOrd="0" presId="urn:microsoft.com/office/officeart/2005/8/layout/default"/>
    <dgm:cxn modelId="{31E5C45B-04A8-4752-AEC9-4B5D47237284}" type="presOf" srcId="{A9831E06-65F3-4426-B6B9-DFF2EEDFF01F}" destId="{B8D6A3BE-8567-4605-8425-1D5E4EB6FD78}" srcOrd="0" destOrd="0" presId="urn:microsoft.com/office/officeart/2005/8/layout/default"/>
    <dgm:cxn modelId="{D6681EA5-5A25-46E4-A6C3-DFB7A9E577FE}" srcId="{3B4324D8-DFE4-4FE1-91BF-40885F48E468}" destId="{A9831E06-65F3-4426-B6B9-DFF2EEDFF01F}" srcOrd="2" destOrd="0" parTransId="{D75AA3FD-7C03-4985-A57C-ED5D62B472BB}" sibTransId="{E3B8BF8C-E5FE-4747-A021-410754E54855}"/>
    <dgm:cxn modelId="{59FA71BC-79BC-42B0-8D2F-C1DBCC1F06DB}" srcId="{3B4324D8-DFE4-4FE1-91BF-40885F48E468}" destId="{81DC31A1-E9A7-4398-9F5B-E2B1BA359B3F}" srcOrd="3" destOrd="0" parTransId="{E03CC1C4-F8C7-46EA-A445-60C5994A2B1F}" sibTransId="{0A862CAE-57A8-4B0A-88EA-476E41A4F04A}"/>
    <dgm:cxn modelId="{17AA80C2-A5CD-46BE-9F5B-DB0658F454F1}" type="presOf" srcId="{81DC31A1-E9A7-4398-9F5B-E2B1BA359B3F}" destId="{F836B526-7A81-4F4D-9973-3DBC729B1D9D}" srcOrd="0" destOrd="0" presId="urn:microsoft.com/office/officeart/2005/8/layout/default"/>
    <dgm:cxn modelId="{C454FCE9-085D-473C-8753-4E0A16D980A8}" type="presOf" srcId="{F5ADA792-A9E9-496D-90D5-467BFA8BD03D}" destId="{AC97C8DA-7B47-4178-A815-68FFCB865F9E}" srcOrd="0" destOrd="0" presId="urn:microsoft.com/office/officeart/2005/8/layout/default"/>
    <dgm:cxn modelId="{AE0145ED-8189-4C99-9CE8-7C0B324D48CD}" srcId="{3B4324D8-DFE4-4FE1-91BF-40885F48E468}" destId="{F5ADA792-A9E9-496D-90D5-467BFA8BD03D}" srcOrd="1" destOrd="0" parTransId="{BE248D86-95A4-4947-A991-BC5ADE2E9DAD}" sibTransId="{7BB2CB46-FC55-4E75-817F-81997DB9EFB3}"/>
    <dgm:cxn modelId="{A6DF03F5-F985-4C0F-9A3C-06D243275AB1}" srcId="{3B4324D8-DFE4-4FE1-91BF-40885F48E468}" destId="{5E1D7DE3-9FEE-4327-8389-0CA6B14E2CFD}" srcOrd="0" destOrd="0" parTransId="{02505B88-2315-4CFE-A70A-630F3A886076}" sibTransId="{E1CA647B-B885-4D4E-A95D-F40F272AA11A}"/>
    <dgm:cxn modelId="{819154B2-8230-42C3-A463-25FF7642AE44}" type="presParOf" srcId="{8C26E96D-0793-4FE9-96D4-9CE540F53285}" destId="{34C1BDAD-9C47-49BD-9D8C-2802370B3C82}" srcOrd="0" destOrd="0" presId="urn:microsoft.com/office/officeart/2005/8/layout/default"/>
    <dgm:cxn modelId="{AD73B2D8-3B42-4EB5-8E42-A395C8BE912A}" type="presParOf" srcId="{8C26E96D-0793-4FE9-96D4-9CE540F53285}" destId="{EE2EB9BA-A8C4-4B0A-BC86-4C91E97DDF9F}" srcOrd="1" destOrd="0" presId="urn:microsoft.com/office/officeart/2005/8/layout/default"/>
    <dgm:cxn modelId="{D07D370E-EDF3-4726-86F8-844DF64CB2D9}" type="presParOf" srcId="{8C26E96D-0793-4FE9-96D4-9CE540F53285}" destId="{AC97C8DA-7B47-4178-A815-68FFCB865F9E}" srcOrd="2" destOrd="0" presId="urn:microsoft.com/office/officeart/2005/8/layout/default"/>
    <dgm:cxn modelId="{1117F7A7-8A6D-4FA8-ADC5-FC0FF5A097BC}" type="presParOf" srcId="{8C26E96D-0793-4FE9-96D4-9CE540F53285}" destId="{AF1F56D3-4201-4228-9938-285E0FBE5F4E}" srcOrd="3" destOrd="0" presId="urn:microsoft.com/office/officeart/2005/8/layout/default"/>
    <dgm:cxn modelId="{4BDDCD1D-DA49-4476-9F1C-5F23078E7371}" type="presParOf" srcId="{8C26E96D-0793-4FE9-96D4-9CE540F53285}" destId="{B8D6A3BE-8567-4605-8425-1D5E4EB6FD78}" srcOrd="4" destOrd="0" presId="urn:microsoft.com/office/officeart/2005/8/layout/default"/>
    <dgm:cxn modelId="{C5B780B8-EDBC-4AF8-AB40-F0A120B3DC7F}" type="presParOf" srcId="{8C26E96D-0793-4FE9-96D4-9CE540F53285}" destId="{D017C828-D9B5-46EF-B383-7A6A61AE79B3}" srcOrd="5" destOrd="0" presId="urn:microsoft.com/office/officeart/2005/8/layout/default"/>
    <dgm:cxn modelId="{0B02FDF9-957D-4707-8B01-00C6F418D655}" type="presParOf" srcId="{8C26E96D-0793-4FE9-96D4-9CE540F53285}" destId="{F836B526-7A81-4F4D-9973-3DBC729B1D9D}" srcOrd="6" destOrd="0" presId="urn:microsoft.com/office/officeart/2005/8/layout/default"/>
    <dgm:cxn modelId="{85E9D0A5-C89C-41EB-8A36-927402AEC05B}" type="presParOf" srcId="{8C26E96D-0793-4FE9-96D4-9CE540F53285}" destId="{2CEF1194-4065-4D4F-8398-D77C43D2AFF7}" srcOrd="7" destOrd="0" presId="urn:microsoft.com/office/officeart/2005/8/layout/default"/>
    <dgm:cxn modelId="{F282B944-795D-4459-A4E5-361229295CD6}" type="presParOf" srcId="{8C26E96D-0793-4FE9-96D4-9CE540F53285}" destId="{4576A407-4DE2-4BE2-B7B2-9C23176C83A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EBB40B-4C7D-4176-9651-5352F006D9DF}"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4FF4F953-F49D-4E0D-97B4-087F63586596}">
      <dgm:prSet/>
      <dgm:spPr/>
      <dgm:t>
        <a:bodyPr/>
        <a:lstStyle/>
        <a:p>
          <a:r>
            <a:rPr lang="en-US" dirty="0">
              <a:solidFill>
                <a:schemeClr val="bg1"/>
              </a:solidFill>
            </a:rPr>
            <a:t>Decomposition</a:t>
          </a:r>
        </a:p>
      </dgm:t>
    </dgm:pt>
    <dgm:pt modelId="{5C92F069-BD6B-47F1-95AD-5BCC2C81292C}" type="parTrans" cxnId="{9E4D3ABC-942D-42BF-A2E3-336849C8EB05}">
      <dgm:prSet/>
      <dgm:spPr/>
      <dgm:t>
        <a:bodyPr/>
        <a:lstStyle/>
        <a:p>
          <a:endParaRPr lang="en-US"/>
        </a:p>
      </dgm:t>
    </dgm:pt>
    <dgm:pt modelId="{68CD7F96-7F10-4EE6-B0FE-3F3D54139B57}" type="sibTrans" cxnId="{9E4D3ABC-942D-42BF-A2E3-336849C8EB05}">
      <dgm:prSet/>
      <dgm:spPr/>
      <dgm:t>
        <a:bodyPr/>
        <a:lstStyle/>
        <a:p>
          <a:endParaRPr lang="en-US"/>
        </a:p>
      </dgm:t>
    </dgm:pt>
    <dgm:pt modelId="{942E55CB-4F6E-488F-BCAE-989631FA900F}">
      <dgm:prSet/>
      <dgm:spPr/>
      <dgm:t>
        <a:bodyPr/>
        <a:lstStyle/>
        <a:p>
          <a:r>
            <a:rPr lang="en-US" dirty="0">
              <a:solidFill>
                <a:schemeClr val="bg1"/>
              </a:solidFill>
            </a:rPr>
            <a:t>Soil respiration</a:t>
          </a:r>
        </a:p>
      </dgm:t>
    </dgm:pt>
    <dgm:pt modelId="{F50B0D46-0C99-4DA6-B21C-3F4671ACFB45}" type="parTrans" cxnId="{47567527-45EB-42DB-9E49-DC58B3ED4A7A}">
      <dgm:prSet/>
      <dgm:spPr/>
      <dgm:t>
        <a:bodyPr/>
        <a:lstStyle/>
        <a:p>
          <a:endParaRPr lang="en-US"/>
        </a:p>
      </dgm:t>
    </dgm:pt>
    <dgm:pt modelId="{58F5A3F4-EA6C-4CBB-BA7A-1AFEC9C4A256}" type="sibTrans" cxnId="{47567527-45EB-42DB-9E49-DC58B3ED4A7A}">
      <dgm:prSet/>
      <dgm:spPr/>
      <dgm:t>
        <a:bodyPr/>
        <a:lstStyle/>
        <a:p>
          <a:endParaRPr lang="en-US"/>
        </a:p>
      </dgm:t>
    </dgm:pt>
    <dgm:pt modelId="{F8A92235-9F67-4413-944E-8DB17F201D03}">
      <dgm:prSet/>
      <dgm:spPr/>
      <dgm:t>
        <a:bodyPr/>
        <a:lstStyle/>
        <a:p>
          <a:r>
            <a:rPr lang="en-US" dirty="0">
              <a:solidFill>
                <a:schemeClr val="bg1"/>
              </a:solidFill>
            </a:rPr>
            <a:t>Carbon Mineralization</a:t>
          </a:r>
        </a:p>
      </dgm:t>
    </dgm:pt>
    <dgm:pt modelId="{EA8A1AA9-0B7D-44DB-B0B9-5CC1A04283FC}" type="parTrans" cxnId="{4DA93B1F-B4E6-4A99-9CFD-1A68C0585A41}">
      <dgm:prSet/>
      <dgm:spPr/>
      <dgm:t>
        <a:bodyPr/>
        <a:lstStyle/>
        <a:p>
          <a:endParaRPr lang="en-US"/>
        </a:p>
      </dgm:t>
    </dgm:pt>
    <dgm:pt modelId="{2F5354BF-12ED-448E-A879-D1C6543D558E}" type="sibTrans" cxnId="{4DA93B1F-B4E6-4A99-9CFD-1A68C0585A41}">
      <dgm:prSet/>
      <dgm:spPr/>
      <dgm:t>
        <a:bodyPr/>
        <a:lstStyle/>
        <a:p>
          <a:endParaRPr lang="en-US"/>
        </a:p>
      </dgm:t>
    </dgm:pt>
    <dgm:pt modelId="{51949786-B39D-446F-BE94-6F161CD2F270}" type="pres">
      <dgm:prSet presAssocID="{D4EBB40B-4C7D-4176-9651-5352F006D9DF}" presName="vert0" presStyleCnt="0">
        <dgm:presLayoutVars>
          <dgm:dir/>
          <dgm:animOne val="branch"/>
          <dgm:animLvl val="lvl"/>
        </dgm:presLayoutVars>
      </dgm:prSet>
      <dgm:spPr/>
    </dgm:pt>
    <dgm:pt modelId="{2189BDD4-7CDF-4283-83CB-8798D0059FBE}" type="pres">
      <dgm:prSet presAssocID="{4FF4F953-F49D-4E0D-97B4-087F63586596}" presName="thickLine" presStyleLbl="alignNode1" presStyleIdx="0" presStyleCnt="3"/>
      <dgm:spPr/>
    </dgm:pt>
    <dgm:pt modelId="{6CB2AEE8-1CD5-456C-9293-2FC7B28465C6}" type="pres">
      <dgm:prSet presAssocID="{4FF4F953-F49D-4E0D-97B4-087F63586596}" presName="horz1" presStyleCnt="0"/>
      <dgm:spPr/>
    </dgm:pt>
    <dgm:pt modelId="{44780B1B-5AEA-4E42-BBC4-50761BC3F2D2}" type="pres">
      <dgm:prSet presAssocID="{4FF4F953-F49D-4E0D-97B4-087F63586596}" presName="tx1" presStyleLbl="revTx" presStyleIdx="0" presStyleCnt="3"/>
      <dgm:spPr/>
    </dgm:pt>
    <dgm:pt modelId="{19A66079-1B94-43C4-AC76-3C3D9B9A9FAA}" type="pres">
      <dgm:prSet presAssocID="{4FF4F953-F49D-4E0D-97B4-087F63586596}" presName="vert1" presStyleCnt="0"/>
      <dgm:spPr/>
    </dgm:pt>
    <dgm:pt modelId="{EB4D53E3-B657-48E0-A677-15481D45E90C}" type="pres">
      <dgm:prSet presAssocID="{942E55CB-4F6E-488F-BCAE-989631FA900F}" presName="thickLine" presStyleLbl="alignNode1" presStyleIdx="1" presStyleCnt="3"/>
      <dgm:spPr/>
    </dgm:pt>
    <dgm:pt modelId="{1EF41BC1-9F1B-4FEF-BDB4-AF9653D177C8}" type="pres">
      <dgm:prSet presAssocID="{942E55CB-4F6E-488F-BCAE-989631FA900F}" presName="horz1" presStyleCnt="0"/>
      <dgm:spPr/>
    </dgm:pt>
    <dgm:pt modelId="{3A555AFF-E16A-443E-B697-CC8ED80A3448}" type="pres">
      <dgm:prSet presAssocID="{942E55CB-4F6E-488F-BCAE-989631FA900F}" presName="tx1" presStyleLbl="revTx" presStyleIdx="1" presStyleCnt="3"/>
      <dgm:spPr/>
    </dgm:pt>
    <dgm:pt modelId="{4535E41E-532A-4988-8792-07F3D7485EDA}" type="pres">
      <dgm:prSet presAssocID="{942E55CB-4F6E-488F-BCAE-989631FA900F}" presName="vert1" presStyleCnt="0"/>
      <dgm:spPr/>
    </dgm:pt>
    <dgm:pt modelId="{B9C60EE6-D1FD-47E7-BAFB-43CCC3215282}" type="pres">
      <dgm:prSet presAssocID="{F8A92235-9F67-4413-944E-8DB17F201D03}" presName="thickLine" presStyleLbl="alignNode1" presStyleIdx="2" presStyleCnt="3"/>
      <dgm:spPr/>
    </dgm:pt>
    <dgm:pt modelId="{1BF2A3BD-EAB9-43D2-A507-BC04FBA83169}" type="pres">
      <dgm:prSet presAssocID="{F8A92235-9F67-4413-944E-8DB17F201D03}" presName="horz1" presStyleCnt="0"/>
      <dgm:spPr/>
    </dgm:pt>
    <dgm:pt modelId="{9F4A9C6A-6290-4B2D-AAB4-2B5126305F30}" type="pres">
      <dgm:prSet presAssocID="{F8A92235-9F67-4413-944E-8DB17F201D03}" presName="tx1" presStyleLbl="revTx" presStyleIdx="2" presStyleCnt="3"/>
      <dgm:spPr/>
    </dgm:pt>
    <dgm:pt modelId="{549B8C7E-0E13-4AB2-A0BF-47F9938EB4E6}" type="pres">
      <dgm:prSet presAssocID="{F8A92235-9F67-4413-944E-8DB17F201D03}" presName="vert1" presStyleCnt="0"/>
      <dgm:spPr/>
    </dgm:pt>
  </dgm:ptLst>
  <dgm:cxnLst>
    <dgm:cxn modelId="{4DA93B1F-B4E6-4A99-9CFD-1A68C0585A41}" srcId="{D4EBB40B-4C7D-4176-9651-5352F006D9DF}" destId="{F8A92235-9F67-4413-944E-8DB17F201D03}" srcOrd="2" destOrd="0" parTransId="{EA8A1AA9-0B7D-44DB-B0B9-5CC1A04283FC}" sibTransId="{2F5354BF-12ED-448E-A879-D1C6543D558E}"/>
    <dgm:cxn modelId="{47567527-45EB-42DB-9E49-DC58B3ED4A7A}" srcId="{D4EBB40B-4C7D-4176-9651-5352F006D9DF}" destId="{942E55CB-4F6E-488F-BCAE-989631FA900F}" srcOrd="1" destOrd="0" parTransId="{F50B0D46-0C99-4DA6-B21C-3F4671ACFB45}" sibTransId="{58F5A3F4-EA6C-4CBB-BA7A-1AFEC9C4A256}"/>
    <dgm:cxn modelId="{8621EB3B-78DA-4AAE-8AFC-CE978C4A5324}" type="presOf" srcId="{F8A92235-9F67-4413-944E-8DB17F201D03}" destId="{9F4A9C6A-6290-4B2D-AAB4-2B5126305F30}" srcOrd="0" destOrd="0" presId="urn:microsoft.com/office/officeart/2008/layout/LinedList"/>
    <dgm:cxn modelId="{F4E17848-D605-4745-964B-D9965A976272}" type="presOf" srcId="{4FF4F953-F49D-4E0D-97B4-087F63586596}" destId="{44780B1B-5AEA-4E42-BBC4-50761BC3F2D2}" srcOrd="0" destOrd="0" presId="urn:microsoft.com/office/officeart/2008/layout/LinedList"/>
    <dgm:cxn modelId="{5966BA7A-E488-42EC-B2E8-3227FF0D4839}" type="presOf" srcId="{942E55CB-4F6E-488F-BCAE-989631FA900F}" destId="{3A555AFF-E16A-443E-B697-CC8ED80A3448}" srcOrd="0" destOrd="0" presId="urn:microsoft.com/office/officeart/2008/layout/LinedList"/>
    <dgm:cxn modelId="{9E4D3ABC-942D-42BF-A2E3-336849C8EB05}" srcId="{D4EBB40B-4C7D-4176-9651-5352F006D9DF}" destId="{4FF4F953-F49D-4E0D-97B4-087F63586596}" srcOrd="0" destOrd="0" parTransId="{5C92F069-BD6B-47F1-95AD-5BCC2C81292C}" sibTransId="{68CD7F96-7F10-4EE6-B0FE-3F3D54139B57}"/>
    <dgm:cxn modelId="{92FAD7F7-0FE2-44A5-9AD2-6222DDA2EF74}" type="presOf" srcId="{D4EBB40B-4C7D-4176-9651-5352F006D9DF}" destId="{51949786-B39D-446F-BE94-6F161CD2F270}" srcOrd="0" destOrd="0" presId="urn:microsoft.com/office/officeart/2008/layout/LinedList"/>
    <dgm:cxn modelId="{384DFB59-2535-4DF6-BA51-1AF12B1BA0B0}" type="presParOf" srcId="{51949786-B39D-446F-BE94-6F161CD2F270}" destId="{2189BDD4-7CDF-4283-83CB-8798D0059FBE}" srcOrd="0" destOrd="0" presId="urn:microsoft.com/office/officeart/2008/layout/LinedList"/>
    <dgm:cxn modelId="{7077D394-5420-409A-9E80-9A8F041F079D}" type="presParOf" srcId="{51949786-B39D-446F-BE94-6F161CD2F270}" destId="{6CB2AEE8-1CD5-456C-9293-2FC7B28465C6}" srcOrd="1" destOrd="0" presId="urn:microsoft.com/office/officeart/2008/layout/LinedList"/>
    <dgm:cxn modelId="{F45DA853-79B0-49AD-B2A0-2AD281BB8D88}" type="presParOf" srcId="{6CB2AEE8-1CD5-456C-9293-2FC7B28465C6}" destId="{44780B1B-5AEA-4E42-BBC4-50761BC3F2D2}" srcOrd="0" destOrd="0" presId="urn:microsoft.com/office/officeart/2008/layout/LinedList"/>
    <dgm:cxn modelId="{342F1EB2-5333-4C7B-B8FC-9BD3F699C687}" type="presParOf" srcId="{6CB2AEE8-1CD5-456C-9293-2FC7B28465C6}" destId="{19A66079-1B94-43C4-AC76-3C3D9B9A9FAA}" srcOrd="1" destOrd="0" presId="urn:microsoft.com/office/officeart/2008/layout/LinedList"/>
    <dgm:cxn modelId="{F07A59B7-5019-4574-9867-0B7D69A5EE8D}" type="presParOf" srcId="{51949786-B39D-446F-BE94-6F161CD2F270}" destId="{EB4D53E3-B657-48E0-A677-15481D45E90C}" srcOrd="2" destOrd="0" presId="urn:microsoft.com/office/officeart/2008/layout/LinedList"/>
    <dgm:cxn modelId="{CD4A047C-5E11-45C6-84B1-6F512D281B54}" type="presParOf" srcId="{51949786-B39D-446F-BE94-6F161CD2F270}" destId="{1EF41BC1-9F1B-4FEF-BDB4-AF9653D177C8}" srcOrd="3" destOrd="0" presId="urn:microsoft.com/office/officeart/2008/layout/LinedList"/>
    <dgm:cxn modelId="{6784FB65-957C-42EB-957A-5EFD5163A377}" type="presParOf" srcId="{1EF41BC1-9F1B-4FEF-BDB4-AF9653D177C8}" destId="{3A555AFF-E16A-443E-B697-CC8ED80A3448}" srcOrd="0" destOrd="0" presId="urn:microsoft.com/office/officeart/2008/layout/LinedList"/>
    <dgm:cxn modelId="{5826E19E-244B-4ED7-86EB-32436E021E7A}" type="presParOf" srcId="{1EF41BC1-9F1B-4FEF-BDB4-AF9653D177C8}" destId="{4535E41E-532A-4988-8792-07F3D7485EDA}" srcOrd="1" destOrd="0" presId="urn:microsoft.com/office/officeart/2008/layout/LinedList"/>
    <dgm:cxn modelId="{6FE0A8EB-3B9F-4DAF-A0B0-94606F6CB1C3}" type="presParOf" srcId="{51949786-B39D-446F-BE94-6F161CD2F270}" destId="{B9C60EE6-D1FD-47E7-BAFB-43CCC3215282}" srcOrd="4" destOrd="0" presId="urn:microsoft.com/office/officeart/2008/layout/LinedList"/>
    <dgm:cxn modelId="{97A52FE5-FECA-4F35-AE04-3FDEA72694BE}" type="presParOf" srcId="{51949786-B39D-446F-BE94-6F161CD2F270}" destId="{1BF2A3BD-EAB9-43D2-A507-BC04FBA83169}" srcOrd="5" destOrd="0" presId="urn:microsoft.com/office/officeart/2008/layout/LinedList"/>
    <dgm:cxn modelId="{F5599991-F7CD-489A-B18C-328FD35E2DE9}" type="presParOf" srcId="{1BF2A3BD-EAB9-43D2-A507-BC04FBA83169}" destId="{9F4A9C6A-6290-4B2D-AAB4-2B5126305F30}" srcOrd="0" destOrd="0" presId="urn:microsoft.com/office/officeart/2008/layout/LinedList"/>
    <dgm:cxn modelId="{0E0133C0-3590-48DB-9C9B-964280552483}" type="presParOf" srcId="{1BF2A3BD-EAB9-43D2-A507-BC04FBA83169}" destId="{549B8C7E-0E13-4AB2-A0BF-47F9938EB4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ABD126-0066-43C3-919F-D38C5A9A7F7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63B5080-69C1-4F12-8E2B-2C324B17298A}">
      <dgm:prSet/>
      <dgm:spPr/>
      <dgm:t>
        <a:bodyPr/>
        <a:lstStyle/>
        <a:p>
          <a:r>
            <a:rPr lang="en-US"/>
            <a:t>Carbon sequestration</a:t>
          </a:r>
        </a:p>
      </dgm:t>
    </dgm:pt>
    <dgm:pt modelId="{15211A55-7354-4503-8178-82E69E8661A6}" type="parTrans" cxnId="{EFBA006C-2D08-4DDB-BED6-9666EE0B229C}">
      <dgm:prSet/>
      <dgm:spPr/>
      <dgm:t>
        <a:bodyPr/>
        <a:lstStyle/>
        <a:p>
          <a:endParaRPr lang="en-US"/>
        </a:p>
      </dgm:t>
    </dgm:pt>
    <dgm:pt modelId="{7980527B-79BD-4D82-9B27-A6693C71E326}" type="sibTrans" cxnId="{EFBA006C-2D08-4DDB-BED6-9666EE0B229C}">
      <dgm:prSet/>
      <dgm:spPr/>
      <dgm:t>
        <a:bodyPr/>
        <a:lstStyle/>
        <a:p>
          <a:endParaRPr lang="en-US"/>
        </a:p>
      </dgm:t>
    </dgm:pt>
    <dgm:pt modelId="{BEC5033C-2D2C-4311-A2E3-C8BE19F1E122}">
      <dgm:prSet/>
      <dgm:spPr/>
      <dgm:t>
        <a:bodyPr/>
        <a:lstStyle/>
        <a:p>
          <a:r>
            <a:rPr lang="en-US"/>
            <a:t>Conservation agricultural practices</a:t>
          </a:r>
        </a:p>
      </dgm:t>
    </dgm:pt>
    <dgm:pt modelId="{E2C452F1-7761-4401-8928-92632677182A}" type="parTrans" cxnId="{CDDCC110-058E-4A74-A3E8-6A64CCAFB030}">
      <dgm:prSet/>
      <dgm:spPr/>
      <dgm:t>
        <a:bodyPr/>
        <a:lstStyle/>
        <a:p>
          <a:endParaRPr lang="en-US"/>
        </a:p>
      </dgm:t>
    </dgm:pt>
    <dgm:pt modelId="{3EC94460-84D9-442D-B722-32455C0B8CA7}" type="sibTrans" cxnId="{CDDCC110-058E-4A74-A3E8-6A64CCAFB030}">
      <dgm:prSet/>
      <dgm:spPr/>
      <dgm:t>
        <a:bodyPr/>
        <a:lstStyle/>
        <a:p>
          <a:endParaRPr lang="en-US"/>
        </a:p>
      </dgm:t>
    </dgm:pt>
    <dgm:pt modelId="{30A52CB6-B28F-4C4D-B0F2-15D52AA3F53D}">
      <dgm:prSet/>
      <dgm:spPr/>
      <dgm:t>
        <a:bodyPr/>
        <a:lstStyle/>
        <a:p>
          <a:r>
            <a:rPr lang="en-US"/>
            <a:t>Minimum/no tillage</a:t>
          </a:r>
        </a:p>
      </dgm:t>
    </dgm:pt>
    <dgm:pt modelId="{D2FCE3C6-5993-4131-BF62-37885C1B5E72}" type="parTrans" cxnId="{FA6DCB84-A040-4BAE-A885-857EC0C01140}">
      <dgm:prSet/>
      <dgm:spPr/>
      <dgm:t>
        <a:bodyPr/>
        <a:lstStyle/>
        <a:p>
          <a:endParaRPr lang="en-US"/>
        </a:p>
      </dgm:t>
    </dgm:pt>
    <dgm:pt modelId="{B09DF83A-E003-44CD-BB65-318C77B5B82D}" type="sibTrans" cxnId="{FA6DCB84-A040-4BAE-A885-857EC0C01140}">
      <dgm:prSet/>
      <dgm:spPr/>
      <dgm:t>
        <a:bodyPr/>
        <a:lstStyle/>
        <a:p>
          <a:endParaRPr lang="en-US"/>
        </a:p>
      </dgm:t>
    </dgm:pt>
    <dgm:pt modelId="{A0A32BC6-67D7-444A-B08B-0E2AA73ADF4A}">
      <dgm:prSet/>
      <dgm:spPr/>
      <dgm:t>
        <a:bodyPr/>
        <a:lstStyle/>
        <a:p>
          <a:r>
            <a:rPr lang="en-US"/>
            <a:t>Crop rotation</a:t>
          </a:r>
        </a:p>
      </dgm:t>
    </dgm:pt>
    <dgm:pt modelId="{283F055B-0E9C-4753-8306-04EACC4A108A}" type="parTrans" cxnId="{8DF40000-1ACC-49BE-8B94-6B895AA25809}">
      <dgm:prSet/>
      <dgm:spPr/>
      <dgm:t>
        <a:bodyPr/>
        <a:lstStyle/>
        <a:p>
          <a:endParaRPr lang="en-US"/>
        </a:p>
      </dgm:t>
    </dgm:pt>
    <dgm:pt modelId="{46369EF2-5CE3-4791-B072-0415EBB4913B}" type="sibTrans" cxnId="{8DF40000-1ACC-49BE-8B94-6B895AA25809}">
      <dgm:prSet/>
      <dgm:spPr/>
      <dgm:t>
        <a:bodyPr/>
        <a:lstStyle/>
        <a:p>
          <a:endParaRPr lang="en-US"/>
        </a:p>
      </dgm:t>
    </dgm:pt>
    <dgm:pt modelId="{6D2B3968-A5DE-4C82-9D8E-098C95168655}">
      <dgm:prSet/>
      <dgm:spPr/>
      <dgm:t>
        <a:bodyPr/>
        <a:lstStyle/>
        <a:p>
          <a:r>
            <a:rPr lang="en-US"/>
            <a:t>Cover crop</a:t>
          </a:r>
        </a:p>
      </dgm:t>
    </dgm:pt>
    <dgm:pt modelId="{775B1414-67D0-4353-A98E-D37D358D3725}" type="parTrans" cxnId="{2974F9EF-08FF-4B3E-8D79-668FBF190A1F}">
      <dgm:prSet/>
      <dgm:spPr/>
      <dgm:t>
        <a:bodyPr/>
        <a:lstStyle/>
        <a:p>
          <a:endParaRPr lang="en-US"/>
        </a:p>
      </dgm:t>
    </dgm:pt>
    <dgm:pt modelId="{E7B3B0D8-66A7-4D36-A0FF-07FD92ABB809}" type="sibTrans" cxnId="{2974F9EF-08FF-4B3E-8D79-668FBF190A1F}">
      <dgm:prSet/>
      <dgm:spPr/>
      <dgm:t>
        <a:bodyPr/>
        <a:lstStyle/>
        <a:p>
          <a:endParaRPr lang="en-US"/>
        </a:p>
      </dgm:t>
    </dgm:pt>
    <dgm:pt modelId="{B5BC5D57-D412-467F-AA5F-AD78ABB783C8}">
      <dgm:prSet/>
      <dgm:spPr/>
      <dgm:t>
        <a:bodyPr/>
        <a:lstStyle/>
        <a:p>
          <a:r>
            <a:rPr lang="en-US" dirty="0"/>
            <a:t>Residue management</a:t>
          </a:r>
        </a:p>
      </dgm:t>
    </dgm:pt>
    <dgm:pt modelId="{1187F7F4-A91F-4D7D-B013-36AAB0A16EB3}" type="parTrans" cxnId="{2E4AE6DF-A348-4852-A534-ABDF5ECC33D8}">
      <dgm:prSet/>
      <dgm:spPr/>
      <dgm:t>
        <a:bodyPr/>
        <a:lstStyle/>
        <a:p>
          <a:endParaRPr lang="en-US"/>
        </a:p>
      </dgm:t>
    </dgm:pt>
    <dgm:pt modelId="{15C4CE5C-E7DF-44C5-A489-08ADE9DA64CA}" type="sibTrans" cxnId="{2E4AE6DF-A348-4852-A534-ABDF5ECC33D8}">
      <dgm:prSet/>
      <dgm:spPr/>
      <dgm:t>
        <a:bodyPr/>
        <a:lstStyle/>
        <a:p>
          <a:endParaRPr lang="en-US"/>
        </a:p>
      </dgm:t>
    </dgm:pt>
    <dgm:pt modelId="{D3A58778-A80E-46A7-B20C-7F52ABA4D88E}" type="pres">
      <dgm:prSet presAssocID="{C7ABD126-0066-43C3-919F-D38C5A9A7F7F}" presName="linear" presStyleCnt="0">
        <dgm:presLayoutVars>
          <dgm:animLvl val="lvl"/>
          <dgm:resizeHandles val="exact"/>
        </dgm:presLayoutVars>
      </dgm:prSet>
      <dgm:spPr/>
    </dgm:pt>
    <dgm:pt modelId="{53FA96CB-7375-4E60-88FA-180866B2053F}" type="pres">
      <dgm:prSet presAssocID="{E63B5080-69C1-4F12-8E2B-2C324B17298A}" presName="parentText" presStyleLbl="node1" presStyleIdx="0" presStyleCnt="2">
        <dgm:presLayoutVars>
          <dgm:chMax val="0"/>
          <dgm:bulletEnabled val="1"/>
        </dgm:presLayoutVars>
      </dgm:prSet>
      <dgm:spPr/>
    </dgm:pt>
    <dgm:pt modelId="{B3FFB788-6C27-49BE-AF5B-1DE5C831A55F}" type="pres">
      <dgm:prSet presAssocID="{7980527B-79BD-4D82-9B27-A6693C71E326}" presName="spacer" presStyleCnt="0"/>
      <dgm:spPr/>
    </dgm:pt>
    <dgm:pt modelId="{F593E807-0683-4AA7-B407-D8F0DF0C5DF3}" type="pres">
      <dgm:prSet presAssocID="{BEC5033C-2D2C-4311-A2E3-C8BE19F1E122}" presName="parentText" presStyleLbl="node1" presStyleIdx="1" presStyleCnt="2">
        <dgm:presLayoutVars>
          <dgm:chMax val="0"/>
          <dgm:bulletEnabled val="1"/>
        </dgm:presLayoutVars>
      </dgm:prSet>
      <dgm:spPr/>
    </dgm:pt>
    <dgm:pt modelId="{ADD5A305-EC70-496B-84CD-6B966DA077DD}" type="pres">
      <dgm:prSet presAssocID="{BEC5033C-2D2C-4311-A2E3-C8BE19F1E122}" presName="childText" presStyleLbl="revTx" presStyleIdx="0" presStyleCnt="1">
        <dgm:presLayoutVars>
          <dgm:bulletEnabled val="1"/>
        </dgm:presLayoutVars>
      </dgm:prSet>
      <dgm:spPr/>
    </dgm:pt>
  </dgm:ptLst>
  <dgm:cxnLst>
    <dgm:cxn modelId="{8DF40000-1ACC-49BE-8B94-6B895AA25809}" srcId="{BEC5033C-2D2C-4311-A2E3-C8BE19F1E122}" destId="{A0A32BC6-67D7-444A-B08B-0E2AA73ADF4A}" srcOrd="1" destOrd="0" parTransId="{283F055B-0E9C-4753-8306-04EACC4A108A}" sibTransId="{46369EF2-5CE3-4791-B072-0415EBB4913B}"/>
    <dgm:cxn modelId="{69E9B708-9CD0-453C-9ABE-AC12E04E1ADB}" type="presOf" srcId="{E63B5080-69C1-4F12-8E2B-2C324B17298A}" destId="{53FA96CB-7375-4E60-88FA-180866B2053F}" srcOrd="0" destOrd="0" presId="urn:microsoft.com/office/officeart/2005/8/layout/vList2"/>
    <dgm:cxn modelId="{CDDCC110-058E-4A74-A3E8-6A64CCAFB030}" srcId="{C7ABD126-0066-43C3-919F-D38C5A9A7F7F}" destId="{BEC5033C-2D2C-4311-A2E3-C8BE19F1E122}" srcOrd="1" destOrd="0" parTransId="{E2C452F1-7761-4401-8928-92632677182A}" sibTransId="{3EC94460-84D9-442D-B722-32455C0B8CA7}"/>
    <dgm:cxn modelId="{90848D11-DB7B-4B12-8CF5-3FDAEA91E4C9}" type="presOf" srcId="{B5BC5D57-D412-467F-AA5F-AD78ABB783C8}" destId="{ADD5A305-EC70-496B-84CD-6B966DA077DD}" srcOrd="0" destOrd="3" presId="urn:microsoft.com/office/officeart/2005/8/layout/vList2"/>
    <dgm:cxn modelId="{98E5401E-B7B1-4625-88B8-025189E4BEED}" type="presOf" srcId="{A0A32BC6-67D7-444A-B08B-0E2AA73ADF4A}" destId="{ADD5A305-EC70-496B-84CD-6B966DA077DD}" srcOrd="0" destOrd="1" presId="urn:microsoft.com/office/officeart/2005/8/layout/vList2"/>
    <dgm:cxn modelId="{DA66A923-0571-4F48-AFF0-2519A34DEDA3}" type="presOf" srcId="{6D2B3968-A5DE-4C82-9D8E-098C95168655}" destId="{ADD5A305-EC70-496B-84CD-6B966DA077DD}" srcOrd="0" destOrd="2" presId="urn:microsoft.com/office/officeart/2005/8/layout/vList2"/>
    <dgm:cxn modelId="{EFBA006C-2D08-4DDB-BED6-9666EE0B229C}" srcId="{C7ABD126-0066-43C3-919F-D38C5A9A7F7F}" destId="{E63B5080-69C1-4F12-8E2B-2C324B17298A}" srcOrd="0" destOrd="0" parTransId="{15211A55-7354-4503-8178-82E69E8661A6}" sibTransId="{7980527B-79BD-4D82-9B27-A6693C71E326}"/>
    <dgm:cxn modelId="{FA6DCB84-A040-4BAE-A885-857EC0C01140}" srcId="{BEC5033C-2D2C-4311-A2E3-C8BE19F1E122}" destId="{30A52CB6-B28F-4C4D-B0F2-15D52AA3F53D}" srcOrd="0" destOrd="0" parTransId="{D2FCE3C6-5993-4131-BF62-37885C1B5E72}" sibTransId="{B09DF83A-E003-44CD-BB65-318C77B5B82D}"/>
    <dgm:cxn modelId="{B4E8DE8F-36E6-41E6-AE2A-0B4D9890F42C}" type="presOf" srcId="{C7ABD126-0066-43C3-919F-D38C5A9A7F7F}" destId="{D3A58778-A80E-46A7-B20C-7F52ABA4D88E}" srcOrd="0" destOrd="0" presId="urn:microsoft.com/office/officeart/2005/8/layout/vList2"/>
    <dgm:cxn modelId="{A9095CA0-4504-4144-B4F0-1995017411AC}" type="presOf" srcId="{30A52CB6-B28F-4C4D-B0F2-15D52AA3F53D}" destId="{ADD5A305-EC70-496B-84CD-6B966DA077DD}" srcOrd="0" destOrd="0" presId="urn:microsoft.com/office/officeart/2005/8/layout/vList2"/>
    <dgm:cxn modelId="{953FCBD8-E305-4455-9FB6-B8F475839FBB}" type="presOf" srcId="{BEC5033C-2D2C-4311-A2E3-C8BE19F1E122}" destId="{F593E807-0683-4AA7-B407-D8F0DF0C5DF3}" srcOrd="0" destOrd="0" presId="urn:microsoft.com/office/officeart/2005/8/layout/vList2"/>
    <dgm:cxn modelId="{2E4AE6DF-A348-4852-A534-ABDF5ECC33D8}" srcId="{BEC5033C-2D2C-4311-A2E3-C8BE19F1E122}" destId="{B5BC5D57-D412-467F-AA5F-AD78ABB783C8}" srcOrd="3" destOrd="0" parTransId="{1187F7F4-A91F-4D7D-B013-36AAB0A16EB3}" sibTransId="{15C4CE5C-E7DF-44C5-A489-08ADE9DA64CA}"/>
    <dgm:cxn modelId="{2974F9EF-08FF-4B3E-8D79-668FBF190A1F}" srcId="{BEC5033C-2D2C-4311-A2E3-C8BE19F1E122}" destId="{6D2B3968-A5DE-4C82-9D8E-098C95168655}" srcOrd="2" destOrd="0" parTransId="{775B1414-67D0-4353-A98E-D37D358D3725}" sibTransId="{E7B3B0D8-66A7-4D36-A0FF-07FD92ABB809}"/>
    <dgm:cxn modelId="{CF7B3655-D7DB-4AAD-A047-BDCE2BFEAAFA}" type="presParOf" srcId="{D3A58778-A80E-46A7-B20C-7F52ABA4D88E}" destId="{53FA96CB-7375-4E60-88FA-180866B2053F}" srcOrd="0" destOrd="0" presId="urn:microsoft.com/office/officeart/2005/8/layout/vList2"/>
    <dgm:cxn modelId="{D9502633-EAE5-414A-A7EF-637BF78FD4D3}" type="presParOf" srcId="{D3A58778-A80E-46A7-B20C-7F52ABA4D88E}" destId="{B3FFB788-6C27-49BE-AF5B-1DE5C831A55F}" srcOrd="1" destOrd="0" presId="urn:microsoft.com/office/officeart/2005/8/layout/vList2"/>
    <dgm:cxn modelId="{44DBE44E-42FC-4DF0-9C5D-FEB76A60C394}" type="presParOf" srcId="{D3A58778-A80E-46A7-B20C-7F52ABA4D88E}" destId="{F593E807-0683-4AA7-B407-D8F0DF0C5DF3}" srcOrd="2" destOrd="0" presId="urn:microsoft.com/office/officeart/2005/8/layout/vList2"/>
    <dgm:cxn modelId="{2748CCC5-41C7-4B50-94F3-763EE26FB1AB}" type="presParOf" srcId="{D3A58778-A80E-46A7-B20C-7F52ABA4D88E}" destId="{ADD5A305-EC70-496B-84CD-6B966DA077D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5FE929-9A41-44CC-90EB-E49D5D754B5A}"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B64BC11A-EAE6-4264-99D7-C35FFA9A752B}">
      <dgm:prSet/>
      <dgm:spPr/>
      <dgm:t>
        <a:bodyPr/>
        <a:lstStyle/>
        <a:p>
          <a:r>
            <a:rPr lang="en-US" dirty="0"/>
            <a:t>to investigate the effects of warming on soil organic matter, microbial biomass carbon, and soil respiration</a:t>
          </a:r>
        </a:p>
      </dgm:t>
    </dgm:pt>
    <dgm:pt modelId="{8EF476AC-AFBF-4246-A48C-5283863FDB2D}" type="parTrans" cxnId="{CAA649CF-E9D2-447E-85FF-E0F05036C531}">
      <dgm:prSet/>
      <dgm:spPr/>
      <dgm:t>
        <a:bodyPr/>
        <a:lstStyle/>
        <a:p>
          <a:endParaRPr lang="en-US"/>
        </a:p>
      </dgm:t>
    </dgm:pt>
    <dgm:pt modelId="{368AEC05-26BE-43AC-8B92-CC1AED55379B}" type="sibTrans" cxnId="{CAA649CF-E9D2-447E-85FF-E0F05036C531}">
      <dgm:prSet/>
      <dgm:spPr/>
      <dgm:t>
        <a:bodyPr/>
        <a:lstStyle/>
        <a:p>
          <a:endParaRPr lang="en-US"/>
        </a:p>
      </dgm:t>
    </dgm:pt>
    <dgm:pt modelId="{C62CDB93-9105-4EFA-8568-5F01270400BA}">
      <dgm:prSet/>
      <dgm:spPr/>
      <dgm:t>
        <a:bodyPr/>
        <a:lstStyle/>
        <a:p>
          <a:r>
            <a:rPr lang="en-US"/>
            <a:t>to study how irrigation and residue application changes the warming impacts. </a:t>
          </a:r>
        </a:p>
      </dgm:t>
    </dgm:pt>
    <dgm:pt modelId="{3B56AD3B-A357-4C86-8AE9-25BD5244DAD6}" type="parTrans" cxnId="{DFFFF2A5-78FB-4ADD-AD7E-901C2DBEDF7F}">
      <dgm:prSet/>
      <dgm:spPr/>
      <dgm:t>
        <a:bodyPr/>
        <a:lstStyle/>
        <a:p>
          <a:endParaRPr lang="en-US"/>
        </a:p>
      </dgm:t>
    </dgm:pt>
    <dgm:pt modelId="{574557DC-47FD-4838-BD18-483342FCC733}" type="sibTrans" cxnId="{DFFFF2A5-78FB-4ADD-AD7E-901C2DBEDF7F}">
      <dgm:prSet/>
      <dgm:spPr/>
      <dgm:t>
        <a:bodyPr/>
        <a:lstStyle/>
        <a:p>
          <a:endParaRPr lang="en-US"/>
        </a:p>
      </dgm:t>
    </dgm:pt>
    <dgm:pt modelId="{9775DFB3-727F-4FDA-A61A-9662EC2724D1}" type="pres">
      <dgm:prSet presAssocID="{AF5FE929-9A41-44CC-90EB-E49D5D754B5A}" presName="hierChild1" presStyleCnt="0">
        <dgm:presLayoutVars>
          <dgm:chPref val="1"/>
          <dgm:dir/>
          <dgm:animOne val="branch"/>
          <dgm:animLvl val="lvl"/>
          <dgm:resizeHandles/>
        </dgm:presLayoutVars>
      </dgm:prSet>
      <dgm:spPr/>
    </dgm:pt>
    <dgm:pt modelId="{A22567B5-84C6-40B2-846E-2E40944ECBBB}" type="pres">
      <dgm:prSet presAssocID="{B64BC11A-EAE6-4264-99D7-C35FFA9A752B}" presName="hierRoot1" presStyleCnt="0"/>
      <dgm:spPr/>
    </dgm:pt>
    <dgm:pt modelId="{9DAACD59-7A82-46D6-A682-AF2EDFFC1B6F}" type="pres">
      <dgm:prSet presAssocID="{B64BC11A-EAE6-4264-99D7-C35FFA9A752B}" presName="composite" presStyleCnt="0"/>
      <dgm:spPr/>
    </dgm:pt>
    <dgm:pt modelId="{B0E3F941-2C39-42DD-9144-D18719F7D37E}" type="pres">
      <dgm:prSet presAssocID="{B64BC11A-EAE6-4264-99D7-C35FFA9A752B}" presName="background" presStyleLbl="node0" presStyleIdx="0" presStyleCnt="2"/>
      <dgm:spPr/>
    </dgm:pt>
    <dgm:pt modelId="{FF7745C3-22F6-4B97-B38D-DFFD3197D848}" type="pres">
      <dgm:prSet presAssocID="{B64BC11A-EAE6-4264-99D7-C35FFA9A752B}" presName="text" presStyleLbl="fgAcc0" presStyleIdx="0" presStyleCnt="2">
        <dgm:presLayoutVars>
          <dgm:chPref val="3"/>
        </dgm:presLayoutVars>
      </dgm:prSet>
      <dgm:spPr/>
    </dgm:pt>
    <dgm:pt modelId="{CA7B1587-24F0-464D-A2FE-35FAAE560718}" type="pres">
      <dgm:prSet presAssocID="{B64BC11A-EAE6-4264-99D7-C35FFA9A752B}" presName="hierChild2" presStyleCnt="0"/>
      <dgm:spPr/>
    </dgm:pt>
    <dgm:pt modelId="{D7813497-2BAA-42F5-912F-BD10BEDF518C}" type="pres">
      <dgm:prSet presAssocID="{C62CDB93-9105-4EFA-8568-5F01270400BA}" presName="hierRoot1" presStyleCnt="0"/>
      <dgm:spPr/>
    </dgm:pt>
    <dgm:pt modelId="{6EB8D66A-EF46-4B92-81F3-77DD3F2ED985}" type="pres">
      <dgm:prSet presAssocID="{C62CDB93-9105-4EFA-8568-5F01270400BA}" presName="composite" presStyleCnt="0"/>
      <dgm:spPr/>
    </dgm:pt>
    <dgm:pt modelId="{3480A247-0944-4EE7-91D2-A3D5F78EA372}" type="pres">
      <dgm:prSet presAssocID="{C62CDB93-9105-4EFA-8568-5F01270400BA}" presName="background" presStyleLbl="node0" presStyleIdx="1" presStyleCnt="2"/>
      <dgm:spPr/>
    </dgm:pt>
    <dgm:pt modelId="{BDC02133-C4A3-43AE-A3C1-DEE2BDB6CF5A}" type="pres">
      <dgm:prSet presAssocID="{C62CDB93-9105-4EFA-8568-5F01270400BA}" presName="text" presStyleLbl="fgAcc0" presStyleIdx="1" presStyleCnt="2">
        <dgm:presLayoutVars>
          <dgm:chPref val="3"/>
        </dgm:presLayoutVars>
      </dgm:prSet>
      <dgm:spPr/>
    </dgm:pt>
    <dgm:pt modelId="{4ADF1E21-FA8B-4C7B-9FA8-096CBB62D16E}" type="pres">
      <dgm:prSet presAssocID="{C62CDB93-9105-4EFA-8568-5F01270400BA}" presName="hierChild2" presStyleCnt="0"/>
      <dgm:spPr/>
    </dgm:pt>
  </dgm:ptLst>
  <dgm:cxnLst>
    <dgm:cxn modelId="{3B06A508-63F4-4188-814C-0A4B158FD95C}" type="presOf" srcId="{AF5FE929-9A41-44CC-90EB-E49D5D754B5A}" destId="{9775DFB3-727F-4FDA-A61A-9662EC2724D1}" srcOrd="0" destOrd="0" presId="urn:microsoft.com/office/officeart/2005/8/layout/hierarchy1"/>
    <dgm:cxn modelId="{66489B10-0C8C-40CD-92D5-9917F0E8FE63}" type="presOf" srcId="{B64BC11A-EAE6-4264-99D7-C35FFA9A752B}" destId="{FF7745C3-22F6-4B97-B38D-DFFD3197D848}" srcOrd="0" destOrd="0" presId="urn:microsoft.com/office/officeart/2005/8/layout/hierarchy1"/>
    <dgm:cxn modelId="{6EE2316E-1644-45B9-B6C5-10125DB64449}" type="presOf" srcId="{C62CDB93-9105-4EFA-8568-5F01270400BA}" destId="{BDC02133-C4A3-43AE-A3C1-DEE2BDB6CF5A}" srcOrd="0" destOrd="0" presId="urn:microsoft.com/office/officeart/2005/8/layout/hierarchy1"/>
    <dgm:cxn modelId="{DFFFF2A5-78FB-4ADD-AD7E-901C2DBEDF7F}" srcId="{AF5FE929-9A41-44CC-90EB-E49D5D754B5A}" destId="{C62CDB93-9105-4EFA-8568-5F01270400BA}" srcOrd="1" destOrd="0" parTransId="{3B56AD3B-A357-4C86-8AE9-25BD5244DAD6}" sibTransId="{574557DC-47FD-4838-BD18-483342FCC733}"/>
    <dgm:cxn modelId="{CAA649CF-E9D2-447E-85FF-E0F05036C531}" srcId="{AF5FE929-9A41-44CC-90EB-E49D5D754B5A}" destId="{B64BC11A-EAE6-4264-99D7-C35FFA9A752B}" srcOrd="0" destOrd="0" parTransId="{8EF476AC-AFBF-4246-A48C-5283863FDB2D}" sibTransId="{368AEC05-26BE-43AC-8B92-CC1AED55379B}"/>
    <dgm:cxn modelId="{015A8CD7-F8FD-4EAC-8EE7-022E01F57739}" type="presParOf" srcId="{9775DFB3-727F-4FDA-A61A-9662EC2724D1}" destId="{A22567B5-84C6-40B2-846E-2E40944ECBBB}" srcOrd="0" destOrd="0" presId="urn:microsoft.com/office/officeart/2005/8/layout/hierarchy1"/>
    <dgm:cxn modelId="{69F20521-4CA9-4AFD-BD41-711FED9F5161}" type="presParOf" srcId="{A22567B5-84C6-40B2-846E-2E40944ECBBB}" destId="{9DAACD59-7A82-46D6-A682-AF2EDFFC1B6F}" srcOrd="0" destOrd="0" presId="urn:microsoft.com/office/officeart/2005/8/layout/hierarchy1"/>
    <dgm:cxn modelId="{BAF99DA3-791B-48E5-A322-CE0BF766FCA5}" type="presParOf" srcId="{9DAACD59-7A82-46D6-A682-AF2EDFFC1B6F}" destId="{B0E3F941-2C39-42DD-9144-D18719F7D37E}" srcOrd="0" destOrd="0" presId="urn:microsoft.com/office/officeart/2005/8/layout/hierarchy1"/>
    <dgm:cxn modelId="{5FF40CC1-600C-4961-B27F-F57E8C70EDCE}" type="presParOf" srcId="{9DAACD59-7A82-46D6-A682-AF2EDFFC1B6F}" destId="{FF7745C3-22F6-4B97-B38D-DFFD3197D848}" srcOrd="1" destOrd="0" presId="urn:microsoft.com/office/officeart/2005/8/layout/hierarchy1"/>
    <dgm:cxn modelId="{1670E353-5404-46A3-B359-2EF5FC2AECDF}" type="presParOf" srcId="{A22567B5-84C6-40B2-846E-2E40944ECBBB}" destId="{CA7B1587-24F0-464D-A2FE-35FAAE560718}" srcOrd="1" destOrd="0" presId="urn:microsoft.com/office/officeart/2005/8/layout/hierarchy1"/>
    <dgm:cxn modelId="{8DEB7DC6-7487-41F7-A46C-2C9B1ACBA73A}" type="presParOf" srcId="{9775DFB3-727F-4FDA-A61A-9662EC2724D1}" destId="{D7813497-2BAA-42F5-912F-BD10BEDF518C}" srcOrd="1" destOrd="0" presId="urn:microsoft.com/office/officeart/2005/8/layout/hierarchy1"/>
    <dgm:cxn modelId="{5E2C1D79-678A-4515-B9FE-E40C4FC3FCDD}" type="presParOf" srcId="{D7813497-2BAA-42F5-912F-BD10BEDF518C}" destId="{6EB8D66A-EF46-4B92-81F3-77DD3F2ED985}" srcOrd="0" destOrd="0" presId="urn:microsoft.com/office/officeart/2005/8/layout/hierarchy1"/>
    <dgm:cxn modelId="{8067ACB9-68B1-497B-AA94-96CEB1A35F5B}" type="presParOf" srcId="{6EB8D66A-EF46-4B92-81F3-77DD3F2ED985}" destId="{3480A247-0944-4EE7-91D2-A3D5F78EA372}" srcOrd="0" destOrd="0" presId="urn:microsoft.com/office/officeart/2005/8/layout/hierarchy1"/>
    <dgm:cxn modelId="{0CFC6EC1-B56C-4618-AB69-10991699B817}" type="presParOf" srcId="{6EB8D66A-EF46-4B92-81F3-77DD3F2ED985}" destId="{BDC02133-C4A3-43AE-A3C1-DEE2BDB6CF5A}" srcOrd="1" destOrd="0" presId="urn:microsoft.com/office/officeart/2005/8/layout/hierarchy1"/>
    <dgm:cxn modelId="{6E15E435-EFA1-4514-9118-33F66D1CC965}" type="presParOf" srcId="{D7813497-2BAA-42F5-912F-BD10BEDF518C}" destId="{4ADF1E21-FA8B-4C7B-9FA8-096CBB62D1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62BFA0-311C-41FB-AA2C-A5D840999EAD}" type="doc">
      <dgm:prSet loTypeId="urn:microsoft.com/office/officeart/2005/8/layout/hList1" loCatId="list" qsTypeId="urn:microsoft.com/office/officeart/2005/8/quickstyle/simple1" qsCatId="simple" csTypeId="urn:microsoft.com/office/officeart/2005/8/colors/accent0_3" csCatId="mainScheme"/>
      <dgm:spPr/>
      <dgm:t>
        <a:bodyPr/>
        <a:lstStyle/>
        <a:p>
          <a:endParaRPr lang="en-US"/>
        </a:p>
      </dgm:t>
    </dgm:pt>
    <dgm:pt modelId="{205D6573-0322-4C22-B8B1-B6B31EA4AEA6}">
      <dgm:prSet/>
      <dgm:spPr/>
      <dgm:t>
        <a:bodyPr/>
        <a:lstStyle/>
        <a:p>
          <a:r>
            <a:rPr lang="en-US"/>
            <a:t>Irrigation:</a:t>
          </a:r>
        </a:p>
      </dgm:t>
    </dgm:pt>
    <dgm:pt modelId="{B9900BB4-0AAD-4ADC-A6B1-7DE16BF420EB}" type="parTrans" cxnId="{B1A3BD1C-22B6-4F72-B5DD-C3838BB15FC1}">
      <dgm:prSet/>
      <dgm:spPr/>
      <dgm:t>
        <a:bodyPr/>
        <a:lstStyle/>
        <a:p>
          <a:endParaRPr lang="en-US"/>
        </a:p>
      </dgm:t>
    </dgm:pt>
    <dgm:pt modelId="{9030B491-6A56-4729-92BC-641AAB476CB3}" type="sibTrans" cxnId="{B1A3BD1C-22B6-4F72-B5DD-C3838BB15FC1}">
      <dgm:prSet/>
      <dgm:spPr/>
      <dgm:t>
        <a:bodyPr/>
        <a:lstStyle/>
        <a:p>
          <a:endParaRPr lang="en-US"/>
        </a:p>
      </dgm:t>
    </dgm:pt>
    <dgm:pt modelId="{223D006B-A287-4266-BC10-023C91C590C3}">
      <dgm:prSet/>
      <dgm:spPr/>
      <dgm:t>
        <a:bodyPr/>
        <a:lstStyle/>
        <a:p>
          <a:r>
            <a:rPr lang="en-US"/>
            <a:t>Method: Sub surface drip irrigation</a:t>
          </a:r>
        </a:p>
      </dgm:t>
    </dgm:pt>
    <dgm:pt modelId="{CA6F08C5-F361-4A08-8157-5B2A0C8651E8}" type="parTrans" cxnId="{9B324977-2F1C-449C-8D98-4E19187C7405}">
      <dgm:prSet/>
      <dgm:spPr/>
      <dgm:t>
        <a:bodyPr/>
        <a:lstStyle/>
        <a:p>
          <a:endParaRPr lang="en-US"/>
        </a:p>
      </dgm:t>
    </dgm:pt>
    <dgm:pt modelId="{1433029F-9AB2-4EE1-9CDA-1F47AB4DA038}" type="sibTrans" cxnId="{9B324977-2F1C-449C-8D98-4E19187C7405}">
      <dgm:prSet/>
      <dgm:spPr/>
      <dgm:t>
        <a:bodyPr/>
        <a:lstStyle/>
        <a:p>
          <a:endParaRPr lang="en-US"/>
        </a:p>
      </dgm:t>
    </dgm:pt>
    <dgm:pt modelId="{E7BE08E8-5AB1-4248-B6BA-2E28C4B16109}">
      <dgm:prSet/>
      <dgm:spPr/>
      <dgm:t>
        <a:bodyPr/>
        <a:lstStyle/>
        <a:p>
          <a:r>
            <a:rPr lang="en-US"/>
            <a:t>Amount: 218 mm of irrigation</a:t>
          </a:r>
        </a:p>
      </dgm:t>
    </dgm:pt>
    <dgm:pt modelId="{931CAF9A-71E8-4C52-9437-9ED91B88114D}" type="parTrans" cxnId="{57F95E0F-A54F-4C11-BF0A-AC72B9A1950F}">
      <dgm:prSet/>
      <dgm:spPr/>
      <dgm:t>
        <a:bodyPr/>
        <a:lstStyle/>
        <a:p>
          <a:endParaRPr lang="en-US"/>
        </a:p>
      </dgm:t>
    </dgm:pt>
    <dgm:pt modelId="{AA181898-508D-4F69-A60B-191D1981BB82}" type="sibTrans" cxnId="{57F95E0F-A54F-4C11-BF0A-AC72B9A1950F}">
      <dgm:prSet/>
      <dgm:spPr/>
      <dgm:t>
        <a:bodyPr/>
        <a:lstStyle/>
        <a:p>
          <a:endParaRPr lang="en-US"/>
        </a:p>
      </dgm:t>
    </dgm:pt>
    <dgm:pt modelId="{E59EE5CD-3812-46F4-A2DE-BF8BA558EFC6}">
      <dgm:prSet/>
      <dgm:spPr/>
      <dgm:t>
        <a:bodyPr/>
        <a:lstStyle/>
        <a:p>
          <a:r>
            <a:rPr lang="en-US"/>
            <a:t>337 mm rainfall</a:t>
          </a:r>
        </a:p>
      </dgm:t>
    </dgm:pt>
    <dgm:pt modelId="{AA9709F0-EF9D-4625-8194-4001744D6888}" type="parTrans" cxnId="{CB15AECE-78BC-49A9-9AA0-19EE295E5C04}">
      <dgm:prSet/>
      <dgm:spPr/>
      <dgm:t>
        <a:bodyPr/>
        <a:lstStyle/>
        <a:p>
          <a:endParaRPr lang="en-US"/>
        </a:p>
      </dgm:t>
    </dgm:pt>
    <dgm:pt modelId="{E03089A1-051C-4061-B948-06E70D01724D}" type="sibTrans" cxnId="{CB15AECE-78BC-49A9-9AA0-19EE295E5C04}">
      <dgm:prSet/>
      <dgm:spPr/>
      <dgm:t>
        <a:bodyPr/>
        <a:lstStyle/>
        <a:p>
          <a:endParaRPr lang="en-US"/>
        </a:p>
      </dgm:t>
    </dgm:pt>
    <dgm:pt modelId="{AC7AC835-4CCE-4F77-9D0A-E04AD3ADC2A6}">
      <dgm:prSet/>
      <dgm:spPr/>
      <dgm:t>
        <a:bodyPr/>
        <a:lstStyle/>
        <a:p>
          <a:r>
            <a:rPr lang="en-US"/>
            <a:t>Residue:</a:t>
          </a:r>
        </a:p>
      </dgm:t>
    </dgm:pt>
    <dgm:pt modelId="{65C47561-6572-4917-A955-5481F7A36A4D}" type="parTrans" cxnId="{4EC5A3A4-EE22-4365-84B5-9B2F7000B03D}">
      <dgm:prSet/>
      <dgm:spPr/>
      <dgm:t>
        <a:bodyPr/>
        <a:lstStyle/>
        <a:p>
          <a:endParaRPr lang="en-US"/>
        </a:p>
      </dgm:t>
    </dgm:pt>
    <dgm:pt modelId="{130C90EB-FD09-43EB-B6E5-A61FDF3E2663}" type="sibTrans" cxnId="{4EC5A3A4-EE22-4365-84B5-9B2F7000B03D}">
      <dgm:prSet/>
      <dgm:spPr/>
      <dgm:t>
        <a:bodyPr/>
        <a:lstStyle/>
        <a:p>
          <a:endParaRPr lang="en-US"/>
        </a:p>
      </dgm:t>
    </dgm:pt>
    <dgm:pt modelId="{C468ED2E-8747-4431-8D6E-A4D2A17E7BCD}">
      <dgm:prSet/>
      <dgm:spPr/>
      <dgm:t>
        <a:bodyPr/>
        <a:lstStyle/>
        <a:p>
          <a:r>
            <a:rPr lang="en-US"/>
            <a:t>3 kg/m2</a:t>
          </a:r>
        </a:p>
      </dgm:t>
    </dgm:pt>
    <dgm:pt modelId="{740B6B00-47E5-45E5-ACFF-52FCEFF6CC93}" type="parTrans" cxnId="{1D402EBE-2240-46CC-B6BC-2A45B9BFD6C8}">
      <dgm:prSet/>
      <dgm:spPr/>
      <dgm:t>
        <a:bodyPr/>
        <a:lstStyle/>
        <a:p>
          <a:endParaRPr lang="en-US"/>
        </a:p>
      </dgm:t>
    </dgm:pt>
    <dgm:pt modelId="{8F90699B-7A80-4EB7-B502-799341880C67}" type="sibTrans" cxnId="{1D402EBE-2240-46CC-B6BC-2A45B9BFD6C8}">
      <dgm:prSet/>
      <dgm:spPr/>
      <dgm:t>
        <a:bodyPr/>
        <a:lstStyle/>
        <a:p>
          <a:endParaRPr lang="en-US"/>
        </a:p>
      </dgm:t>
    </dgm:pt>
    <dgm:pt modelId="{8A1A50E3-8A5D-4F0E-842B-A36AA97C9B62}">
      <dgm:prSet/>
      <dgm:spPr/>
      <dgm:t>
        <a:bodyPr/>
        <a:lstStyle/>
        <a:p>
          <a:r>
            <a:rPr lang="en-US"/>
            <a:t>Multispecies grass residue</a:t>
          </a:r>
        </a:p>
      </dgm:t>
    </dgm:pt>
    <dgm:pt modelId="{B5B74544-B0D2-4251-9A6C-89F81F4FE403}" type="parTrans" cxnId="{544E49AB-1D2D-4496-83F8-835827BF9247}">
      <dgm:prSet/>
      <dgm:spPr/>
      <dgm:t>
        <a:bodyPr/>
        <a:lstStyle/>
        <a:p>
          <a:endParaRPr lang="en-US"/>
        </a:p>
      </dgm:t>
    </dgm:pt>
    <dgm:pt modelId="{0B187AC4-646F-4E06-8C94-6801AA519758}" type="sibTrans" cxnId="{544E49AB-1D2D-4496-83F8-835827BF9247}">
      <dgm:prSet/>
      <dgm:spPr/>
      <dgm:t>
        <a:bodyPr/>
        <a:lstStyle/>
        <a:p>
          <a:endParaRPr lang="en-US"/>
        </a:p>
      </dgm:t>
    </dgm:pt>
    <dgm:pt modelId="{C3C15FE3-192A-42B5-86EC-0DCD25F70F58}" type="pres">
      <dgm:prSet presAssocID="{D362BFA0-311C-41FB-AA2C-A5D840999EAD}" presName="Name0" presStyleCnt="0">
        <dgm:presLayoutVars>
          <dgm:dir/>
          <dgm:animLvl val="lvl"/>
          <dgm:resizeHandles val="exact"/>
        </dgm:presLayoutVars>
      </dgm:prSet>
      <dgm:spPr/>
    </dgm:pt>
    <dgm:pt modelId="{E910AD01-1D36-415D-A194-47AB3D39BA4D}" type="pres">
      <dgm:prSet presAssocID="{205D6573-0322-4C22-B8B1-B6B31EA4AEA6}" presName="composite" presStyleCnt="0"/>
      <dgm:spPr/>
    </dgm:pt>
    <dgm:pt modelId="{12843D6C-A74A-4D27-AFD0-C4AA1D85B957}" type="pres">
      <dgm:prSet presAssocID="{205D6573-0322-4C22-B8B1-B6B31EA4AEA6}" presName="parTx" presStyleLbl="alignNode1" presStyleIdx="0" presStyleCnt="2">
        <dgm:presLayoutVars>
          <dgm:chMax val="0"/>
          <dgm:chPref val="0"/>
          <dgm:bulletEnabled val="1"/>
        </dgm:presLayoutVars>
      </dgm:prSet>
      <dgm:spPr/>
    </dgm:pt>
    <dgm:pt modelId="{8ECF25A6-ABFB-4ABE-B94F-1296FD2E7DDB}" type="pres">
      <dgm:prSet presAssocID="{205D6573-0322-4C22-B8B1-B6B31EA4AEA6}" presName="desTx" presStyleLbl="alignAccFollowNode1" presStyleIdx="0" presStyleCnt="2">
        <dgm:presLayoutVars>
          <dgm:bulletEnabled val="1"/>
        </dgm:presLayoutVars>
      </dgm:prSet>
      <dgm:spPr/>
    </dgm:pt>
    <dgm:pt modelId="{65442316-6023-4632-9D06-B6BE46E2B8F7}" type="pres">
      <dgm:prSet presAssocID="{9030B491-6A56-4729-92BC-641AAB476CB3}" presName="space" presStyleCnt="0"/>
      <dgm:spPr/>
    </dgm:pt>
    <dgm:pt modelId="{DA5FB5CE-D2D7-4954-8FBF-ADB3AF7A18AF}" type="pres">
      <dgm:prSet presAssocID="{AC7AC835-4CCE-4F77-9D0A-E04AD3ADC2A6}" presName="composite" presStyleCnt="0"/>
      <dgm:spPr/>
    </dgm:pt>
    <dgm:pt modelId="{4C2D9620-9B80-430F-97BB-1F5F6C722C58}" type="pres">
      <dgm:prSet presAssocID="{AC7AC835-4CCE-4F77-9D0A-E04AD3ADC2A6}" presName="parTx" presStyleLbl="alignNode1" presStyleIdx="1" presStyleCnt="2">
        <dgm:presLayoutVars>
          <dgm:chMax val="0"/>
          <dgm:chPref val="0"/>
          <dgm:bulletEnabled val="1"/>
        </dgm:presLayoutVars>
      </dgm:prSet>
      <dgm:spPr/>
    </dgm:pt>
    <dgm:pt modelId="{DE8A07DF-317B-41DA-8132-74438535D6F2}" type="pres">
      <dgm:prSet presAssocID="{AC7AC835-4CCE-4F77-9D0A-E04AD3ADC2A6}" presName="desTx" presStyleLbl="alignAccFollowNode1" presStyleIdx="1" presStyleCnt="2">
        <dgm:presLayoutVars>
          <dgm:bulletEnabled val="1"/>
        </dgm:presLayoutVars>
      </dgm:prSet>
      <dgm:spPr/>
    </dgm:pt>
  </dgm:ptLst>
  <dgm:cxnLst>
    <dgm:cxn modelId="{57F95E0F-A54F-4C11-BF0A-AC72B9A1950F}" srcId="{205D6573-0322-4C22-B8B1-B6B31EA4AEA6}" destId="{E7BE08E8-5AB1-4248-B6BA-2E28C4B16109}" srcOrd="1" destOrd="0" parTransId="{931CAF9A-71E8-4C52-9437-9ED91B88114D}" sibTransId="{AA181898-508D-4F69-A60B-191D1981BB82}"/>
    <dgm:cxn modelId="{B1A3BD1C-22B6-4F72-B5DD-C3838BB15FC1}" srcId="{D362BFA0-311C-41FB-AA2C-A5D840999EAD}" destId="{205D6573-0322-4C22-B8B1-B6B31EA4AEA6}" srcOrd="0" destOrd="0" parTransId="{B9900BB4-0AAD-4ADC-A6B1-7DE16BF420EB}" sibTransId="{9030B491-6A56-4729-92BC-641AAB476CB3}"/>
    <dgm:cxn modelId="{55589E37-B5A5-4050-8C76-2C7F8A5CF0DC}" type="presOf" srcId="{205D6573-0322-4C22-B8B1-B6B31EA4AEA6}" destId="{12843D6C-A74A-4D27-AFD0-C4AA1D85B957}" srcOrd="0" destOrd="0" presId="urn:microsoft.com/office/officeart/2005/8/layout/hList1"/>
    <dgm:cxn modelId="{6404193E-B3DE-45FA-9F3A-D19BC609A1B1}" type="presOf" srcId="{E59EE5CD-3812-46F4-A2DE-BF8BA558EFC6}" destId="{8ECF25A6-ABFB-4ABE-B94F-1296FD2E7DDB}" srcOrd="0" destOrd="2" presId="urn:microsoft.com/office/officeart/2005/8/layout/hList1"/>
    <dgm:cxn modelId="{9D615063-BD5D-4BB1-9547-04B85399CF7F}" type="presOf" srcId="{223D006B-A287-4266-BC10-023C91C590C3}" destId="{8ECF25A6-ABFB-4ABE-B94F-1296FD2E7DDB}" srcOrd="0" destOrd="0" presId="urn:microsoft.com/office/officeart/2005/8/layout/hList1"/>
    <dgm:cxn modelId="{1061C264-EB88-420D-971E-BD0488C41DD9}" type="presOf" srcId="{C468ED2E-8747-4431-8D6E-A4D2A17E7BCD}" destId="{DE8A07DF-317B-41DA-8132-74438535D6F2}" srcOrd="0" destOrd="0" presId="urn:microsoft.com/office/officeart/2005/8/layout/hList1"/>
    <dgm:cxn modelId="{9B324977-2F1C-449C-8D98-4E19187C7405}" srcId="{205D6573-0322-4C22-B8B1-B6B31EA4AEA6}" destId="{223D006B-A287-4266-BC10-023C91C590C3}" srcOrd="0" destOrd="0" parTransId="{CA6F08C5-F361-4A08-8157-5B2A0C8651E8}" sibTransId="{1433029F-9AB2-4EE1-9CDA-1F47AB4DA038}"/>
    <dgm:cxn modelId="{F821E57A-A62F-4C2A-981F-E17240A164C9}" type="presOf" srcId="{E7BE08E8-5AB1-4248-B6BA-2E28C4B16109}" destId="{8ECF25A6-ABFB-4ABE-B94F-1296FD2E7DDB}" srcOrd="0" destOrd="1" presId="urn:microsoft.com/office/officeart/2005/8/layout/hList1"/>
    <dgm:cxn modelId="{3D6CD18F-F4D7-4CE6-8A71-ACF0601D6D46}" type="presOf" srcId="{D362BFA0-311C-41FB-AA2C-A5D840999EAD}" destId="{C3C15FE3-192A-42B5-86EC-0DCD25F70F58}" srcOrd="0" destOrd="0" presId="urn:microsoft.com/office/officeart/2005/8/layout/hList1"/>
    <dgm:cxn modelId="{4EC5A3A4-EE22-4365-84B5-9B2F7000B03D}" srcId="{D362BFA0-311C-41FB-AA2C-A5D840999EAD}" destId="{AC7AC835-4CCE-4F77-9D0A-E04AD3ADC2A6}" srcOrd="1" destOrd="0" parTransId="{65C47561-6572-4917-A955-5481F7A36A4D}" sibTransId="{130C90EB-FD09-43EB-B6E5-A61FDF3E2663}"/>
    <dgm:cxn modelId="{544E49AB-1D2D-4496-83F8-835827BF9247}" srcId="{AC7AC835-4CCE-4F77-9D0A-E04AD3ADC2A6}" destId="{8A1A50E3-8A5D-4F0E-842B-A36AA97C9B62}" srcOrd="1" destOrd="0" parTransId="{B5B74544-B0D2-4251-9A6C-89F81F4FE403}" sibTransId="{0B187AC4-646F-4E06-8C94-6801AA519758}"/>
    <dgm:cxn modelId="{1D402EBE-2240-46CC-B6BC-2A45B9BFD6C8}" srcId="{AC7AC835-4CCE-4F77-9D0A-E04AD3ADC2A6}" destId="{C468ED2E-8747-4431-8D6E-A4D2A17E7BCD}" srcOrd="0" destOrd="0" parTransId="{740B6B00-47E5-45E5-ACFF-52FCEFF6CC93}" sibTransId="{8F90699B-7A80-4EB7-B502-799341880C67}"/>
    <dgm:cxn modelId="{543B25C4-1F95-4805-B924-18F4926E3E66}" type="presOf" srcId="{AC7AC835-4CCE-4F77-9D0A-E04AD3ADC2A6}" destId="{4C2D9620-9B80-430F-97BB-1F5F6C722C58}" srcOrd="0" destOrd="0" presId="urn:microsoft.com/office/officeart/2005/8/layout/hList1"/>
    <dgm:cxn modelId="{CB15AECE-78BC-49A9-9AA0-19EE295E5C04}" srcId="{205D6573-0322-4C22-B8B1-B6B31EA4AEA6}" destId="{E59EE5CD-3812-46F4-A2DE-BF8BA558EFC6}" srcOrd="2" destOrd="0" parTransId="{AA9709F0-EF9D-4625-8194-4001744D6888}" sibTransId="{E03089A1-051C-4061-B948-06E70D01724D}"/>
    <dgm:cxn modelId="{4A1B16E1-0659-424F-9118-F0E18A51479B}" type="presOf" srcId="{8A1A50E3-8A5D-4F0E-842B-A36AA97C9B62}" destId="{DE8A07DF-317B-41DA-8132-74438535D6F2}" srcOrd="0" destOrd="1" presId="urn:microsoft.com/office/officeart/2005/8/layout/hList1"/>
    <dgm:cxn modelId="{F558B54C-6340-4F49-B7C0-B087FD0EAEB2}" type="presParOf" srcId="{C3C15FE3-192A-42B5-86EC-0DCD25F70F58}" destId="{E910AD01-1D36-415D-A194-47AB3D39BA4D}" srcOrd="0" destOrd="0" presId="urn:microsoft.com/office/officeart/2005/8/layout/hList1"/>
    <dgm:cxn modelId="{9756E500-1FC0-4C93-ACFE-1A39D03A4AFE}" type="presParOf" srcId="{E910AD01-1D36-415D-A194-47AB3D39BA4D}" destId="{12843D6C-A74A-4D27-AFD0-C4AA1D85B957}" srcOrd="0" destOrd="0" presId="urn:microsoft.com/office/officeart/2005/8/layout/hList1"/>
    <dgm:cxn modelId="{F6D3D0F7-097A-4532-9D33-D58D91249737}" type="presParOf" srcId="{E910AD01-1D36-415D-A194-47AB3D39BA4D}" destId="{8ECF25A6-ABFB-4ABE-B94F-1296FD2E7DDB}" srcOrd="1" destOrd="0" presId="urn:microsoft.com/office/officeart/2005/8/layout/hList1"/>
    <dgm:cxn modelId="{EED690FA-A074-436F-B5E7-2BA6FAAE0344}" type="presParOf" srcId="{C3C15FE3-192A-42B5-86EC-0DCD25F70F58}" destId="{65442316-6023-4632-9D06-B6BE46E2B8F7}" srcOrd="1" destOrd="0" presId="urn:microsoft.com/office/officeart/2005/8/layout/hList1"/>
    <dgm:cxn modelId="{C75413F5-7BDF-48E0-BAF8-3B0E792A1A68}" type="presParOf" srcId="{C3C15FE3-192A-42B5-86EC-0DCD25F70F58}" destId="{DA5FB5CE-D2D7-4954-8FBF-ADB3AF7A18AF}" srcOrd="2" destOrd="0" presId="urn:microsoft.com/office/officeart/2005/8/layout/hList1"/>
    <dgm:cxn modelId="{A80C9ECD-DE41-4B91-84DD-31B6E4116567}" type="presParOf" srcId="{DA5FB5CE-D2D7-4954-8FBF-ADB3AF7A18AF}" destId="{4C2D9620-9B80-430F-97BB-1F5F6C722C58}" srcOrd="0" destOrd="0" presId="urn:microsoft.com/office/officeart/2005/8/layout/hList1"/>
    <dgm:cxn modelId="{B83566E4-AF66-46A4-BA6B-E5FBBEC90535}" type="presParOf" srcId="{DA5FB5CE-D2D7-4954-8FBF-ADB3AF7A18AF}" destId="{DE8A07DF-317B-41DA-8132-74438535D6F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3AE0-8601-435E-B690-5ECB0769EF65}"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07186BA-1BCC-45E2-A2B4-D81F0E31ED62}">
      <dgm:prSet/>
      <dgm:spPr/>
      <dgm:t>
        <a:bodyPr/>
        <a:lstStyle/>
        <a:p>
          <a:r>
            <a:rPr lang="en-US"/>
            <a:t>Great plain region</a:t>
          </a:r>
        </a:p>
      </dgm:t>
    </dgm:pt>
    <dgm:pt modelId="{A3971B9A-9931-4B04-ACCA-3DD2E6E97A89}" type="parTrans" cxnId="{960845C9-F5E1-4A26-94C1-56ECF77C9677}">
      <dgm:prSet/>
      <dgm:spPr/>
      <dgm:t>
        <a:bodyPr/>
        <a:lstStyle/>
        <a:p>
          <a:endParaRPr lang="en-US"/>
        </a:p>
      </dgm:t>
    </dgm:pt>
    <dgm:pt modelId="{066B6C93-085C-4201-851C-84F49D45BCA6}" type="sibTrans" cxnId="{960845C9-F5E1-4A26-94C1-56ECF77C9677}">
      <dgm:prSet/>
      <dgm:spPr/>
      <dgm:t>
        <a:bodyPr/>
        <a:lstStyle/>
        <a:p>
          <a:endParaRPr lang="en-US"/>
        </a:p>
      </dgm:t>
    </dgm:pt>
    <dgm:pt modelId="{39A5F8D7-E4E2-4940-A33C-8EC77FA69D3B}">
      <dgm:prSet/>
      <dgm:spPr/>
      <dgm:t>
        <a:bodyPr/>
        <a:lstStyle/>
        <a:p>
          <a:r>
            <a:rPr lang="en-US"/>
            <a:t>30-35 % of US cotton production or 5-8 % of world’s cotton production. (USDA NASS, 2020)</a:t>
          </a:r>
        </a:p>
      </dgm:t>
    </dgm:pt>
    <dgm:pt modelId="{0A178935-B5C8-4635-8333-B33BDC345F31}" type="parTrans" cxnId="{B7CD1A65-FDCC-46C4-8720-9D5C3A6648ED}">
      <dgm:prSet/>
      <dgm:spPr/>
      <dgm:t>
        <a:bodyPr/>
        <a:lstStyle/>
        <a:p>
          <a:endParaRPr lang="en-US"/>
        </a:p>
      </dgm:t>
    </dgm:pt>
    <dgm:pt modelId="{D19465B9-E00E-4E04-83B6-2B73FF72CA2A}" type="sibTrans" cxnId="{B7CD1A65-FDCC-46C4-8720-9D5C3A6648ED}">
      <dgm:prSet/>
      <dgm:spPr/>
      <dgm:t>
        <a:bodyPr/>
        <a:lstStyle/>
        <a:p>
          <a:endParaRPr lang="en-US"/>
        </a:p>
      </dgm:t>
    </dgm:pt>
    <dgm:pt modelId="{7EEA7D48-DB15-4EBC-8E9C-F9867B082685}">
      <dgm:prSet/>
      <dgm:spPr/>
      <dgm:t>
        <a:bodyPr/>
        <a:lstStyle/>
        <a:p>
          <a:r>
            <a:rPr lang="en-US"/>
            <a:t>Declining</a:t>
          </a:r>
        </a:p>
      </dgm:t>
    </dgm:pt>
    <dgm:pt modelId="{4F96647E-D6F7-4581-A017-5B4209F1B59A}" type="parTrans" cxnId="{442B74F8-2F3A-43D4-86B9-AA499F4B7E4C}">
      <dgm:prSet/>
      <dgm:spPr/>
      <dgm:t>
        <a:bodyPr/>
        <a:lstStyle/>
        <a:p>
          <a:endParaRPr lang="en-US"/>
        </a:p>
      </dgm:t>
    </dgm:pt>
    <dgm:pt modelId="{AC143AED-D9E6-402A-8D20-23370AFF8F17}" type="sibTrans" cxnId="{442B74F8-2F3A-43D4-86B9-AA499F4B7E4C}">
      <dgm:prSet/>
      <dgm:spPr/>
      <dgm:t>
        <a:bodyPr/>
        <a:lstStyle/>
        <a:p>
          <a:endParaRPr lang="en-US"/>
        </a:p>
      </dgm:t>
    </dgm:pt>
    <dgm:pt modelId="{93D82DF1-4AF4-42A9-AD98-C3440D8AFE42}">
      <dgm:prSet/>
      <dgm:spPr/>
      <dgm:t>
        <a:bodyPr/>
        <a:lstStyle/>
        <a:p>
          <a:r>
            <a:rPr lang="en-US"/>
            <a:t>upland cotton production in Texas reduced by 8% in 2019 than 2018</a:t>
          </a:r>
        </a:p>
      </dgm:t>
    </dgm:pt>
    <dgm:pt modelId="{0B5B3289-E90C-49C8-A18B-EBFA5FF85ABE}" type="parTrans" cxnId="{3123D989-4A35-4173-9694-E9CE4C7AD55B}">
      <dgm:prSet/>
      <dgm:spPr/>
      <dgm:t>
        <a:bodyPr/>
        <a:lstStyle/>
        <a:p>
          <a:endParaRPr lang="en-US"/>
        </a:p>
      </dgm:t>
    </dgm:pt>
    <dgm:pt modelId="{4577CD26-E889-4202-A87A-27252E62481C}" type="sibTrans" cxnId="{3123D989-4A35-4173-9694-E9CE4C7AD55B}">
      <dgm:prSet/>
      <dgm:spPr/>
      <dgm:t>
        <a:bodyPr/>
        <a:lstStyle/>
        <a:p>
          <a:endParaRPr lang="en-US"/>
        </a:p>
      </dgm:t>
    </dgm:pt>
    <dgm:pt modelId="{78D24376-5075-49E5-B180-F0D295F86226}">
      <dgm:prSet/>
      <dgm:spPr/>
      <dgm:t>
        <a:bodyPr/>
        <a:lstStyle/>
        <a:p>
          <a:r>
            <a:rPr lang="en-US"/>
            <a:t>Why?</a:t>
          </a:r>
        </a:p>
      </dgm:t>
    </dgm:pt>
    <dgm:pt modelId="{B614B8E4-7282-4C7E-B1A3-EC38B07A5A87}" type="parTrans" cxnId="{60AA58CD-5F5E-4010-9BC9-F7482257036A}">
      <dgm:prSet/>
      <dgm:spPr/>
      <dgm:t>
        <a:bodyPr/>
        <a:lstStyle/>
        <a:p>
          <a:endParaRPr lang="en-US"/>
        </a:p>
      </dgm:t>
    </dgm:pt>
    <dgm:pt modelId="{8CE0DF2A-928C-40B2-AD4F-AB097CA5DCDA}" type="sibTrans" cxnId="{60AA58CD-5F5E-4010-9BC9-F7482257036A}">
      <dgm:prSet/>
      <dgm:spPr/>
      <dgm:t>
        <a:bodyPr/>
        <a:lstStyle/>
        <a:p>
          <a:endParaRPr lang="en-US"/>
        </a:p>
      </dgm:t>
    </dgm:pt>
    <dgm:pt modelId="{FAC7B506-C7B8-4E97-88B8-7C326B90C094}">
      <dgm:prSet/>
      <dgm:spPr/>
      <dgm:t>
        <a:bodyPr/>
        <a:lstStyle/>
        <a:p>
          <a:r>
            <a:rPr lang="en-US"/>
            <a:t>Wet and mild weather during planting season in May, as well as hot and dry conditions during the critical growth phase in August</a:t>
          </a:r>
        </a:p>
      </dgm:t>
    </dgm:pt>
    <dgm:pt modelId="{7255A722-1308-4AA3-8C6E-B5769D8087C9}" type="parTrans" cxnId="{56CCB118-1985-4D39-85F8-00668EB1B1D1}">
      <dgm:prSet/>
      <dgm:spPr/>
      <dgm:t>
        <a:bodyPr/>
        <a:lstStyle/>
        <a:p>
          <a:endParaRPr lang="en-US"/>
        </a:p>
      </dgm:t>
    </dgm:pt>
    <dgm:pt modelId="{505EF44A-148E-41CC-9377-58CC8D08FB67}" type="sibTrans" cxnId="{56CCB118-1985-4D39-85F8-00668EB1B1D1}">
      <dgm:prSet/>
      <dgm:spPr/>
      <dgm:t>
        <a:bodyPr/>
        <a:lstStyle/>
        <a:p>
          <a:endParaRPr lang="en-US"/>
        </a:p>
      </dgm:t>
    </dgm:pt>
    <dgm:pt modelId="{FDA9D54D-ED87-EE40-95B5-F3BCAF3D5CFE}" type="pres">
      <dgm:prSet presAssocID="{8EC23AE0-8601-435E-B690-5ECB0769EF65}" presName="linear" presStyleCnt="0">
        <dgm:presLayoutVars>
          <dgm:dir/>
          <dgm:animLvl val="lvl"/>
          <dgm:resizeHandles val="exact"/>
        </dgm:presLayoutVars>
      </dgm:prSet>
      <dgm:spPr/>
    </dgm:pt>
    <dgm:pt modelId="{28D7E8E6-F490-4A40-806C-B94CFCCC312F}" type="pres">
      <dgm:prSet presAssocID="{907186BA-1BCC-45E2-A2B4-D81F0E31ED62}" presName="parentLin" presStyleCnt="0"/>
      <dgm:spPr/>
    </dgm:pt>
    <dgm:pt modelId="{BBCFA1A8-EC4F-FE4E-B6E8-F88A19CC4E83}" type="pres">
      <dgm:prSet presAssocID="{907186BA-1BCC-45E2-A2B4-D81F0E31ED62}" presName="parentLeftMargin" presStyleLbl="node1" presStyleIdx="0" presStyleCnt="3"/>
      <dgm:spPr/>
    </dgm:pt>
    <dgm:pt modelId="{C3591E95-656D-C641-8249-36544A69B0E5}" type="pres">
      <dgm:prSet presAssocID="{907186BA-1BCC-45E2-A2B4-D81F0E31ED62}" presName="parentText" presStyleLbl="node1" presStyleIdx="0" presStyleCnt="3">
        <dgm:presLayoutVars>
          <dgm:chMax val="0"/>
          <dgm:bulletEnabled val="1"/>
        </dgm:presLayoutVars>
      </dgm:prSet>
      <dgm:spPr/>
    </dgm:pt>
    <dgm:pt modelId="{14317BF6-A09C-2D46-BCDB-60AE6AC039FC}" type="pres">
      <dgm:prSet presAssocID="{907186BA-1BCC-45E2-A2B4-D81F0E31ED62}" presName="negativeSpace" presStyleCnt="0"/>
      <dgm:spPr/>
    </dgm:pt>
    <dgm:pt modelId="{015C888F-D59F-3341-97E6-1DC560A5F801}" type="pres">
      <dgm:prSet presAssocID="{907186BA-1BCC-45E2-A2B4-D81F0E31ED62}" presName="childText" presStyleLbl="conFgAcc1" presStyleIdx="0" presStyleCnt="3">
        <dgm:presLayoutVars>
          <dgm:bulletEnabled val="1"/>
        </dgm:presLayoutVars>
      </dgm:prSet>
      <dgm:spPr/>
    </dgm:pt>
    <dgm:pt modelId="{15858240-FB6B-CD4B-AE9F-5E9CD534B923}" type="pres">
      <dgm:prSet presAssocID="{066B6C93-085C-4201-851C-84F49D45BCA6}" presName="spaceBetweenRectangles" presStyleCnt="0"/>
      <dgm:spPr/>
    </dgm:pt>
    <dgm:pt modelId="{3B2D5E83-0EE5-7144-BA29-3B6B4F1C8A3F}" type="pres">
      <dgm:prSet presAssocID="{7EEA7D48-DB15-4EBC-8E9C-F9867B082685}" presName="parentLin" presStyleCnt="0"/>
      <dgm:spPr/>
    </dgm:pt>
    <dgm:pt modelId="{AF54B769-8D59-7048-A1E6-5FCB99F442F4}" type="pres">
      <dgm:prSet presAssocID="{7EEA7D48-DB15-4EBC-8E9C-F9867B082685}" presName="parentLeftMargin" presStyleLbl="node1" presStyleIdx="0" presStyleCnt="3"/>
      <dgm:spPr/>
    </dgm:pt>
    <dgm:pt modelId="{1AC659E6-F13E-A740-9A2F-A0E1FC10E49C}" type="pres">
      <dgm:prSet presAssocID="{7EEA7D48-DB15-4EBC-8E9C-F9867B082685}" presName="parentText" presStyleLbl="node1" presStyleIdx="1" presStyleCnt="3">
        <dgm:presLayoutVars>
          <dgm:chMax val="0"/>
          <dgm:bulletEnabled val="1"/>
        </dgm:presLayoutVars>
      </dgm:prSet>
      <dgm:spPr/>
    </dgm:pt>
    <dgm:pt modelId="{C6AFB009-5681-6942-97BE-DF399A95D91E}" type="pres">
      <dgm:prSet presAssocID="{7EEA7D48-DB15-4EBC-8E9C-F9867B082685}" presName="negativeSpace" presStyleCnt="0"/>
      <dgm:spPr/>
    </dgm:pt>
    <dgm:pt modelId="{992C2F14-3527-C846-B3E1-130A32BCA74E}" type="pres">
      <dgm:prSet presAssocID="{7EEA7D48-DB15-4EBC-8E9C-F9867B082685}" presName="childText" presStyleLbl="conFgAcc1" presStyleIdx="1" presStyleCnt="3">
        <dgm:presLayoutVars>
          <dgm:bulletEnabled val="1"/>
        </dgm:presLayoutVars>
      </dgm:prSet>
      <dgm:spPr/>
    </dgm:pt>
    <dgm:pt modelId="{CF308AE7-00C7-1C43-85F0-F9F578512410}" type="pres">
      <dgm:prSet presAssocID="{AC143AED-D9E6-402A-8D20-23370AFF8F17}" presName="spaceBetweenRectangles" presStyleCnt="0"/>
      <dgm:spPr/>
    </dgm:pt>
    <dgm:pt modelId="{9D71557B-2438-6045-83A1-706814AB6E30}" type="pres">
      <dgm:prSet presAssocID="{78D24376-5075-49E5-B180-F0D295F86226}" presName="parentLin" presStyleCnt="0"/>
      <dgm:spPr/>
    </dgm:pt>
    <dgm:pt modelId="{AAB5FBA3-1EC4-BF45-9C79-1DFA9075E418}" type="pres">
      <dgm:prSet presAssocID="{78D24376-5075-49E5-B180-F0D295F86226}" presName="parentLeftMargin" presStyleLbl="node1" presStyleIdx="1" presStyleCnt="3"/>
      <dgm:spPr/>
    </dgm:pt>
    <dgm:pt modelId="{825D909E-3CB1-134C-B9F7-A90694D51569}" type="pres">
      <dgm:prSet presAssocID="{78D24376-5075-49E5-B180-F0D295F86226}" presName="parentText" presStyleLbl="node1" presStyleIdx="2" presStyleCnt="3">
        <dgm:presLayoutVars>
          <dgm:chMax val="0"/>
          <dgm:bulletEnabled val="1"/>
        </dgm:presLayoutVars>
      </dgm:prSet>
      <dgm:spPr/>
    </dgm:pt>
    <dgm:pt modelId="{4A9992DA-069D-724F-B7BB-0206A9371812}" type="pres">
      <dgm:prSet presAssocID="{78D24376-5075-49E5-B180-F0D295F86226}" presName="negativeSpace" presStyleCnt="0"/>
      <dgm:spPr/>
    </dgm:pt>
    <dgm:pt modelId="{344BC201-0033-114A-A882-64EC65776B12}" type="pres">
      <dgm:prSet presAssocID="{78D24376-5075-49E5-B180-F0D295F86226}" presName="childText" presStyleLbl="conFgAcc1" presStyleIdx="2" presStyleCnt="3">
        <dgm:presLayoutVars>
          <dgm:bulletEnabled val="1"/>
        </dgm:presLayoutVars>
      </dgm:prSet>
      <dgm:spPr/>
    </dgm:pt>
  </dgm:ptLst>
  <dgm:cxnLst>
    <dgm:cxn modelId="{05B65108-A88B-A748-9651-8D6DE629743A}" type="presOf" srcId="{8EC23AE0-8601-435E-B690-5ECB0769EF65}" destId="{FDA9D54D-ED87-EE40-95B5-F3BCAF3D5CFE}" srcOrd="0" destOrd="0" presId="urn:microsoft.com/office/officeart/2005/8/layout/list1"/>
    <dgm:cxn modelId="{56CCB118-1985-4D39-85F8-00668EB1B1D1}" srcId="{78D24376-5075-49E5-B180-F0D295F86226}" destId="{FAC7B506-C7B8-4E97-88B8-7C326B90C094}" srcOrd="0" destOrd="0" parTransId="{7255A722-1308-4AA3-8C6E-B5769D8087C9}" sibTransId="{505EF44A-148E-41CC-9377-58CC8D08FB67}"/>
    <dgm:cxn modelId="{F7F87D1D-8485-D74D-B694-357BBDD0F27F}" type="presOf" srcId="{39A5F8D7-E4E2-4940-A33C-8EC77FA69D3B}" destId="{015C888F-D59F-3341-97E6-1DC560A5F801}" srcOrd="0" destOrd="0" presId="urn:microsoft.com/office/officeart/2005/8/layout/list1"/>
    <dgm:cxn modelId="{18069534-87F8-CB4D-A9AA-EDB6FF3005B6}" type="presOf" srcId="{FAC7B506-C7B8-4E97-88B8-7C326B90C094}" destId="{344BC201-0033-114A-A882-64EC65776B12}" srcOrd="0" destOrd="0" presId="urn:microsoft.com/office/officeart/2005/8/layout/list1"/>
    <dgm:cxn modelId="{0F57A954-20A5-D943-BC83-BCFE251A3C84}" type="presOf" srcId="{93D82DF1-4AF4-42A9-AD98-C3440D8AFE42}" destId="{992C2F14-3527-C846-B3E1-130A32BCA74E}" srcOrd="0" destOrd="0" presId="urn:microsoft.com/office/officeart/2005/8/layout/list1"/>
    <dgm:cxn modelId="{985B915C-FDE8-D449-B0CE-822CB35E769B}" type="presOf" srcId="{78D24376-5075-49E5-B180-F0D295F86226}" destId="{825D909E-3CB1-134C-B9F7-A90694D51569}" srcOrd="1" destOrd="0" presId="urn:microsoft.com/office/officeart/2005/8/layout/list1"/>
    <dgm:cxn modelId="{45352960-BE93-4C46-8947-EB76EC280813}" type="presOf" srcId="{78D24376-5075-49E5-B180-F0D295F86226}" destId="{AAB5FBA3-1EC4-BF45-9C79-1DFA9075E418}" srcOrd="0" destOrd="0" presId="urn:microsoft.com/office/officeart/2005/8/layout/list1"/>
    <dgm:cxn modelId="{B7CD1A65-FDCC-46C4-8720-9D5C3A6648ED}" srcId="{907186BA-1BCC-45E2-A2B4-D81F0E31ED62}" destId="{39A5F8D7-E4E2-4940-A33C-8EC77FA69D3B}" srcOrd="0" destOrd="0" parTransId="{0A178935-B5C8-4635-8333-B33BDC345F31}" sibTransId="{D19465B9-E00E-4E04-83B6-2B73FF72CA2A}"/>
    <dgm:cxn modelId="{54C91272-C6D8-6F4A-8CA8-0C96D941C2B6}" type="presOf" srcId="{7EEA7D48-DB15-4EBC-8E9C-F9867B082685}" destId="{AF54B769-8D59-7048-A1E6-5FCB99F442F4}" srcOrd="0" destOrd="0" presId="urn:microsoft.com/office/officeart/2005/8/layout/list1"/>
    <dgm:cxn modelId="{3123D989-4A35-4173-9694-E9CE4C7AD55B}" srcId="{7EEA7D48-DB15-4EBC-8E9C-F9867B082685}" destId="{93D82DF1-4AF4-42A9-AD98-C3440D8AFE42}" srcOrd="0" destOrd="0" parTransId="{0B5B3289-E90C-49C8-A18B-EBFA5FF85ABE}" sibTransId="{4577CD26-E889-4202-A87A-27252E62481C}"/>
    <dgm:cxn modelId="{83C1CE8F-7266-8A49-B329-2E9B0237BCD0}" type="presOf" srcId="{907186BA-1BCC-45E2-A2B4-D81F0E31ED62}" destId="{C3591E95-656D-C641-8249-36544A69B0E5}" srcOrd="1" destOrd="0" presId="urn:microsoft.com/office/officeart/2005/8/layout/list1"/>
    <dgm:cxn modelId="{A99E80A8-8227-1046-B9D4-6CBFF576536E}" type="presOf" srcId="{7EEA7D48-DB15-4EBC-8E9C-F9867B082685}" destId="{1AC659E6-F13E-A740-9A2F-A0E1FC10E49C}" srcOrd="1" destOrd="0" presId="urn:microsoft.com/office/officeart/2005/8/layout/list1"/>
    <dgm:cxn modelId="{960845C9-F5E1-4A26-94C1-56ECF77C9677}" srcId="{8EC23AE0-8601-435E-B690-5ECB0769EF65}" destId="{907186BA-1BCC-45E2-A2B4-D81F0E31ED62}" srcOrd="0" destOrd="0" parTransId="{A3971B9A-9931-4B04-ACCA-3DD2E6E97A89}" sibTransId="{066B6C93-085C-4201-851C-84F49D45BCA6}"/>
    <dgm:cxn modelId="{60AA58CD-5F5E-4010-9BC9-F7482257036A}" srcId="{8EC23AE0-8601-435E-B690-5ECB0769EF65}" destId="{78D24376-5075-49E5-B180-F0D295F86226}" srcOrd="2" destOrd="0" parTransId="{B614B8E4-7282-4C7E-B1A3-EC38B07A5A87}" sibTransId="{8CE0DF2A-928C-40B2-AD4F-AB097CA5DCDA}"/>
    <dgm:cxn modelId="{70F3D9EE-136D-2747-9D4D-6C8881B22085}" type="presOf" srcId="{907186BA-1BCC-45E2-A2B4-D81F0E31ED62}" destId="{BBCFA1A8-EC4F-FE4E-B6E8-F88A19CC4E83}" srcOrd="0" destOrd="0" presId="urn:microsoft.com/office/officeart/2005/8/layout/list1"/>
    <dgm:cxn modelId="{442B74F8-2F3A-43D4-86B9-AA499F4B7E4C}" srcId="{8EC23AE0-8601-435E-B690-5ECB0769EF65}" destId="{7EEA7D48-DB15-4EBC-8E9C-F9867B082685}" srcOrd="1" destOrd="0" parTransId="{4F96647E-D6F7-4581-A017-5B4209F1B59A}" sibTransId="{AC143AED-D9E6-402A-8D20-23370AFF8F17}"/>
    <dgm:cxn modelId="{A09CFB91-75C7-EC46-847F-B870026B04A9}" type="presParOf" srcId="{FDA9D54D-ED87-EE40-95B5-F3BCAF3D5CFE}" destId="{28D7E8E6-F490-4A40-806C-B94CFCCC312F}" srcOrd="0" destOrd="0" presId="urn:microsoft.com/office/officeart/2005/8/layout/list1"/>
    <dgm:cxn modelId="{A7FF6285-8E7D-3948-9C29-C76C86B54235}" type="presParOf" srcId="{28D7E8E6-F490-4A40-806C-B94CFCCC312F}" destId="{BBCFA1A8-EC4F-FE4E-B6E8-F88A19CC4E83}" srcOrd="0" destOrd="0" presId="urn:microsoft.com/office/officeart/2005/8/layout/list1"/>
    <dgm:cxn modelId="{696EF195-78C3-2C41-8775-C0466B5174C3}" type="presParOf" srcId="{28D7E8E6-F490-4A40-806C-B94CFCCC312F}" destId="{C3591E95-656D-C641-8249-36544A69B0E5}" srcOrd="1" destOrd="0" presId="urn:microsoft.com/office/officeart/2005/8/layout/list1"/>
    <dgm:cxn modelId="{CEB3E757-6A8E-D047-AB92-5CBC635425E7}" type="presParOf" srcId="{FDA9D54D-ED87-EE40-95B5-F3BCAF3D5CFE}" destId="{14317BF6-A09C-2D46-BCDB-60AE6AC039FC}" srcOrd="1" destOrd="0" presId="urn:microsoft.com/office/officeart/2005/8/layout/list1"/>
    <dgm:cxn modelId="{4966AB66-B86F-764F-9222-497911E1DCD8}" type="presParOf" srcId="{FDA9D54D-ED87-EE40-95B5-F3BCAF3D5CFE}" destId="{015C888F-D59F-3341-97E6-1DC560A5F801}" srcOrd="2" destOrd="0" presId="urn:microsoft.com/office/officeart/2005/8/layout/list1"/>
    <dgm:cxn modelId="{5DB1BE99-C6FE-CB49-86C2-9C71A6C50DC0}" type="presParOf" srcId="{FDA9D54D-ED87-EE40-95B5-F3BCAF3D5CFE}" destId="{15858240-FB6B-CD4B-AE9F-5E9CD534B923}" srcOrd="3" destOrd="0" presId="urn:microsoft.com/office/officeart/2005/8/layout/list1"/>
    <dgm:cxn modelId="{394B0225-F36B-C94A-B648-9B9477AECD45}" type="presParOf" srcId="{FDA9D54D-ED87-EE40-95B5-F3BCAF3D5CFE}" destId="{3B2D5E83-0EE5-7144-BA29-3B6B4F1C8A3F}" srcOrd="4" destOrd="0" presId="urn:microsoft.com/office/officeart/2005/8/layout/list1"/>
    <dgm:cxn modelId="{41044938-C60F-C44B-A16C-59410CBFF2A7}" type="presParOf" srcId="{3B2D5E83-0EE5-7144-BA29-3B6B4F1C8A3F}" destId="{AF54B769-8D59-7048-A1E6-5FCB99F442F4}" srcOrd="0" destOrd="0" presId="urn:microsoft.com/office/officeart/2005/8/layout/list1"/>
    <dgm:cxn modelId="{31F53FB5-50D4-C846-94DA-DA2FBE04A9CF}" type="presParOf" srcId="{3B2D5E83-0EE5-7144-BA29-3B6B4F1C8A3F}" destId="{1AC659E6-F13E-A740-9A2F-A0E1FC10E49C}" srcOrd="1" destOrd="0" presId="urn:microsoft.com/office/officeart/2005/8/layout/list1"/>
    <dgm:cxn modelId="{1DF58565-D9AB-9E46-AB6A-71132593B436}" type="presParOf" srcId="{FDA9D54D-ED87-EE40-95B5-F3BCAF3D5CFE}" destId="{C6AFB009-5681-6942-97BE-DF399A95D91E}" srcOrd="5" destOrd="0" presId="urn:microsoft.com/office/officeart/2005/8/layout/list1"/>
    <dgm:cxn modelId="{BAD15A3F-AB21-5E41-A6D5-4209992FD5DA}" type="presParOf" srcId="{FDA9D54D-ED87-EE40-95B5-F3BCAF3D5CFE}" destId="{992C2F14-3527-C846-B3E1-130A32BCA74E}" srcOrd="6" destOrd="0" presId="urn:microsoft.com/office/officeart/2005/8/layout/list1"/>
    <dgm:cxn modelId="{E790E67B-56EA-EA4F-9A5C-2A62783E663D}" type="presParOf" srcId="{FDA9D54D-ED87-EE40-95B5-F3BCAF3D5CFE}" destId="{CF308AE7-00C7-1C43-85F0-F9F578512410}" srcOrd="7" destOrd="0" presId="urn:microsoft.com/office/officeart/2005/8/layout/list1"/>
    <dgm:cxn modelId="{F260EC23-71F4-A345-9055-94E9AF5F98E8}" type="presParOf" srcId="{FDA9D54D-ED87-EE40-95B5-F3BCAF3D5CFE}" destId="{9D71557B-2438-6045-83A1-706814AB6E30}" srcOrd="8" destOrd="0" presId="urn:microsoft.com/office/officeart/2005/8/layout/list1"/>
    <dgm:cxn modelId="{362A11A4-4A47-DF41-AA9C-99FC459CD168}" type="presParOf" srcId="{9D71557B-2438-6045-83A1-706814AB6E30}" destId="{AAB5FBA3-1EC4-BF45-9C79-1DFA9075E418}" srcOrd="0" destOrd="0" presId="urn:microsoft.com/office/officeart/2005/8/layout/list1"/>
    <dgm:cxn modelId="{113D5F90-D105-5346-9C64-1F20825B84CA}" type="presParOf" srcId="{9D71557B-2438-6045-83A1-706814AB6E30}" destId="{825D909E-3CB1-134C-B9F7-A90694D51569}" srcOrd="1" destOrd="0" presId="urn:microsoft.com/office/officeart/2005/8/layout/list1"/>
    <dgm:cxn modelId="{8825A7EE-EE43-3A45-B6E8-E4CF682E24B2}" type="presParOf" srcId="{FDA9D54D-ED87-EE40-95B5-F3BCAF3D5CFE}" destId="{4A9992DA-069D-724F-B7BB-0206A9371812}" srcOrd="9" destOrd="0" presId="urn:microsoft.com/office/officeart/2005/8/layout/list1"/>
    <dgm:cxn modelId="{DC739981-765E-0043-BCC8-4A0552487654}" type="presParOf" srcId="{FDA9D54D-ED87-EE40-95B5-F3BCAF3D5CFE}" destId="{344BC201-0033-114A-A882-64EC65776B1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5FE929-9A41-44CC-90EB-E49D5D754B5A}"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B64BC11A-EAE6-4264-99D7-C35FFA9A752B}">
      <dgm:prSet/>
      <dgm:spPr/>
      <dgm:t>
        <a:bodyPr/>
        <a:lstStyle/>
        <a:p>
          <a:r>
            <a:rPr lang="en-US" dirty="0"/>
            <a:t>to investigate the effects of warming on cotton biomass production and yield</a:t>
          </a:r>
        </a:p>
      </dgm:t>
    </dgm:pt>
    <dgm:pt modelId="{8EF476AC-AFBF-4246-A48C-5283863FDB2D}" type="parTrans" cxnId="{CAA649CF-E9D2-447E-85FF-E0F05036C531}">
      <dgm:prSet/>
      <dgm:spPr/>
      <dgm:t>
        <a:bodyPr/>
        <a:lstStyle/>
        <a:p>
          <a:endParaRPr lang="en-US"/>
        </a:p>
      </dgm:t>
    </dgm:pt>
    <dgm:pt modelId="{368AEC05-26BE-43AC-8B92-CC1AED55379B}" type="sibTrans" cxnId="{CAA649CF-E9D2-447E-85FF-E0F05036C531}">
      <dgm:prSet/>
      <dgm:spPr/>
      <dgm:t>
        <a:bodyPr/>
        <a:lstStyle/>
        <a:p>
          <a:endParaRPr lang="en-US"/>
        </a:p>
      </dgm:t>
    </dgm:pt>
    <dgm:pt modelId="{C62CDB93-9105-4EFA-8568-5F01270400BA}">
      <dgm:prSet/>
      <dgm:spPr/>
      <dgm:t>
        <a:bodyPr/>
        <a:lstStyle/>
        <a:p>
          <a:r>
            <a:rPr lang="en-US" dirty="0"/>
            <a:t>to study how irrigation and residue application changes the warming impacts. </a:t>
          </a:r>
        </a:p>
      </dgm:t>
    </dgm:pt>
    <dgm:pt modelId="{3B56AD3B-A357-4C86-8AE9-25BD5244DAD6}" type="parTrans" cxnId="{DFFFF2A5-78FB-4ADD-AD7E-901C2DBEDF7F}">
      <dgm:prSet/>
      <dgm:spPr/>
      <dgm:t>
        <a:bodyPr/>
        <a:lstStyle/>
        <a:p>
          <a:endParaRPr lang="en-US"/>
        </a:p>
      </dgm:t>
    </dgm:pt>
    <dgm:pt modelId="{574557DC-47FD-4838-BD18-483342FCC733}" type="sibTrans" cxnId="{DFFFF2A5-78FB-4ADD-AD7E-901C2DBEDF7F}">
      <dgm:prSet/>
      <dgm:spPr/>
      <dgm:t>
        <a:bodyPr/>
        <a:lstStyle/>
        <a:p>
          <a:endParaRPr lang="en-US"/>
        </a:p>
      </dgm:t>
    </dgm:pt>
    <dgm:pt modelId="{9775DFB3-727F-4FDA-A61A-9662EC2724D1}" type="pres">
      <dgm:prSet presAssocID="{AF5FE929-9A41-44CC-90EB-E49D5D754B5A}" presName="hierChild1" presStyleCnt="0">
        <dgm:presLayoutVars>
          <dgm:chPref val="1"/>
          <dgm:dir/>
          <dgm:animOne val="branch"/>
          <dgm:animLvl val="lvl"/>
          <dgm:resizeHandles/>
        </dgm:presLayoutVars>
      </dgm:prSet>
      <dgm:spPr/>
    </dgm:pt>
    <dgm:pt modelId="{A22567B5-84C6-40B2-846E-2E40944ECBBB}" type="pres">
      <dgm:prSet presAssocID="{B64BC11A-EAE6-4264-99D7-C35FFA9A752B}" presName="hierRoot1" presStyleCnt="0"/>
      <dgm:spPr/>
    </dgm:pt>
    <dgm:pt modelId="{9DAACD59-7A82-46D6-A682-AF2EDFFC1B6F}" type="pres">
      <dgm:prSet presAssocID="{B64BC11A-EAE6-4264-99D7-C35FFA9A752B}" presName="composite" presStyleCnt="0"/>
      <dgm:spPr/>
    </dgm:pt>
    <dgm:pt modelId="{B0E3F941-2C39-42DD-9144-D18719F7D37E}" type="pres">
      <dgm:prSet presAssocID="{B64BC11A-EAE6-4264-99D7-C35FFA9A752B}" presName="background" presStyleLbl="node0" presStyleIdx="0" presStyleCnt="2"/>
      <dgm:spPr/>
    </dgm:pt>
    <dgm:pt modelId="{FF7745C3-22F6-4B97-B38D-DFFD3197D848}" type="pres">
      <dgm:prSet presAssocID="{B64BC11A-EAE6-4264-99D7-C35FFA9A752B}" presName="text" presStyleLbl="fgAcc0" presStyleIdx="0" presStyleCnt="2">
        <dgm:presLayoutVars>
          <dgm:chPref val="3"/>
        </dgm:presLayoutVars>
      </dgm:prSet>
      <dgm:spPr/>
    </dgm:pt>
    <dgm:pt modelId="{CA7B1587-24F0-464D-A2FE-35FAAE560718}" type="pres">
      <dgm:prSet presAssocID="{B64BC11A-EAE6-4264-99D7-C35FFA9A752B}" presName="hierChild2" presStyleCnt="0"/>
      <dgm:spPr/>
    </dgm:pt>
    <dgm:pt modelId="{D7813497-2BAA-42F5-912F-BD10BEDF518C}" type="pres">
      <dgm:prSet presAssocID="{C62CDB93-9105-4EFA-8568-5F01270400BA}" presName="hierRoot1" presStyleCnt="0"/>
      <dgm:spPr/>
    </dgm:pt>
    <dgm:pt modelId="{6EB8D66A-EF46-4B92-81F3-77DD3F2ED985}" type="pres">
      <dgm:prSet presAssocID="{C62CDB93-9105-4EFA-8568-5F01270400BA}" presName="composite" presStyleCnt="0"/>
      <dgm:spPr/>
    </dgm:pt>
    <dgm:pt modelId="{3480A247-0944-4EE7-91D2-A3D5F78EA372}" type="pres">
      <dgm:prSet presAssocID="{C62CDB93-9105-4EFA-8568-5F01270400BA}" presName="background" presStyleLbl="node0" presStyleIdx="1" presStyleCnt="2"/>
      <dgm:spPr/>
    </dgm:pt>
    <dgm:pt modelId="{BDC02133-C4A3-43AE-A3C1-DEE2BDB6CF5A}" type="pres">
      <dgm:prSet presAssocID="{C62CDB93-9105-4EFA-8568-5F01270400BA}" presName="text" presStyleLbl="fgAcc0" presStyleIdx="1" presStyleCnt="2">
        <dgm:presLayoutVars>
          <dgm:chPref val="3"/>
        </dgm:presLayoutVars>
      </dgm:prSet>
      <dgm:spPr/>
    </dgm:pt>
    <dgm:pt modelId="{4ADF1E21-FA8B-4C7B-9FA8-096CBB62D16E}" type="pres">
      <dgm:prSet presAssocID="{C62CDB93-9105-4EFA-8568-5F01270400BA}" presName="hierChild2" presStyleCnt="0"/>
      <dgm:spPr/>
    </dgm:pt>
  </dgm:ptLst>
  <dgm:cxnLst>
    <dgm:cxn modelId="{3B06A508-63F4-4188-814C-0A4B158FD95C}" type="presOf" srcId="{AF5FE929-9A41-44CC-90EB-E49D5D754B5A}" destId="{9775DFB3-727F-4FDA-A61A-9662EC2724D1}" srcOrd="0" destOrd="0" presId="urn:microsoft.com/office/officeart/2005/8/layout/hierarchy1"/>
    <dgm:cxn modelId="{66489B10-0C8C-40CD-92D5-9917F0E8FE63}" type="presOf" srcId="{B64BC11A-EAE6-4264-99D7-C35FFA9A752B}" destId="{FF7745C3-22F6-4B97-B38D-DFFD3197D848}" srcOrd="0" destOrd="0" presId="urn:microsoft.com/office/officeart/2005/8/layout/hierarchy1"/>
    <dgm:cxn modelId="{6EE2316E-1644-45B9-B6C5-10125DB64449}" type="presOf" srcId="{C62CDB93-9105-4EFA-8568-5F01270400BA}" destId="{BDC02133-C4A3-43AE-A3C1-DEE2BDB6CF5A}" srcOrd="0" destOrd="0" presId="urn:microsoft.com/office/officeart/2005/8/layout/hierarchy1"/>
    <dgm:cxn modelId="{DFFFF2A5-78FB-4ADD-AD7E-901C2DBEDF7F}" srcId="{AF5FE929-9A41-44CC-90EB-E49D5D754B5A}" destId="{C62CDB93-9105-4EFA-8568-5F01270400BA}" srcOrd="1" destOrd="0" parTransId="{3B56AD3B-A357-4C86-8AE9-25BD5244DAD6}" sibTransId="{574557DC-47FD-4838-BD18-483342FCC733}"/>
    <dgm:cxn modelId="{CAA649CF-E9D2-447E-85FF-E0F05036C531}" srcId="{AF5FE929-9A41-44CC-90EB-E49D5D754B5A}" destId="{B64BC11A-EAE6-4264-99D7-C35FFA9A752B}" srcOrd="0" destOrd="0" parTransId="{8EF476AC-AFBF-4246-A48C-5283863FDB2D}" sibTransId="{368AEC05-26BE-43AC-8B92-CC1AED55379B}"/>
    <dgm:cxn modelId="{015A8CD7-F8FD-4EAC-8EE7-022E01F57739}" type="presParOf" srcId="{9775DFB3-727F-4FDA-A61A-9662EC2724D1}" destId="{A22567B5-84C6-40B2-846E-2E40944ECBBB}" srcOrd="0" destOrd="0" presId="urn:microsoft.com/office/officeart/2005/8/layout/hierarchy1"/>
    <dgm:cxn modelId="{69F20521-4CA9-4AFD-BD41-711FED9F5161}" type="presParOf" srcId="{A22567B5-84C6-40B2-846E-2E40944ECBBB}" destId="{9DAACD59-7A82-46D6-A682-AF2EDFFC1B6F}" srcOrd="0" destOrd="0" presId="urn:microsoft.com/office/officeart/2005/8/layout/hierarchy1"/>
    <dgm:cxn modelId="{BAF99DA3-791B-48E5-A322-CE0BF766FCA5}" type="presParOf" srcId="{9DAACD59-7A82-46D6-A682-AF2EDFFC1B6F}" destId="{B0E3F941-2C39-42DD-9144-D18719F7D37E}" srcOrd="0" destOrd="0" presId="urn:microsoft.com/office/officeart/2005/8/layout/hierarchy1"/>
    <dgm:cxn modelId="{5FF40CC1-600C-4961-B27F-F57E8C70EDCE}" type="presParOf" srcId="{9DAACD59-7A82-46D6-A682-AF2EDFFC1B6F}" destId="{FF7745C3-22F6-4B97-B38D-DFFD3197D848}" srcOrd="1" destOrd="0" presId="urn:microsoft.com/office/officeart/2005/8/layout/hierarchy1"/>
    <dgm:cxn modelId="{1670E353-5404-46A3-B359-2EF5FC2AECDF}" type="presParOf" srcId="{A22567B5-84C6-40B2-846E-2E40944ECBBB}" destId="{CA7B1587-24F0-464D-A2FE-35FAAE560718}" srcOrd="1" destOrd="0" presId="urn:microsoft.com/office/officeart/2005/8/layout/hierarchy1"/>
    <dgm:cxn modelId="{8DEB7DC6-7487-41F7-A46C-2C9B1ACBA73A}" type="presParOf" srcId="{9775DFB3-727F-4FDA-A61A-9662EC2724D1}" destId="{D7813497-2BAA-42F5-912F-BD10BEDF518C}" srcOrd="1" destOrd="0" presId="urn:microsoft.com/office/officeart/2005/8/layout/hierarchy1"/>
    <dgm:cxn modelId="{5E2C1D79-678A-4515-B9FE-E40C4FC3FCDD}" type="presParOf" srcId="{D7813497-2BAA-42F5-912F-BD10BEDF518C}" destId="{6EB8D66A-EF46-4B92-81F3-77DD3F2ED985}" srcOrd="0" destOrd="0" presId="urn:microsoft.com/office/officeart/2005/8/layout/hierarchy1"/>
    <dgm:cxn modelId="{8067ACB9-68B1-497B-AA94-96CEB1A35F5B}" type="presParOf" srcId="{6EB8D66A-EF46-4B92-81F3-77DD3F2ED985}" destId="{3480A247-0944-4EE7-91D2-A3D5F78EA372}" srcOrd="0" destOrd="0" presId="urn:microsoft.com/office/officeart/2005/8/layout/hierarchy1"/>
    <dgm:cxn modelId="{0CFC6EC1-B56C-4618-AB69-10991699B817}" type="presParOf" srcId="{6EB8D66A-EF46-4B92-81F3-77DD3F2ED985}" destId="{BDC02133-C4A3-43AE-A3C1-DEE2BDB6CF5A}" srcOrd="1" destOrd="0" presId="urn:microsoft.com/office/officeart/2005/8/layout/hierarchy1"/>
    <dgm:cxn modelId="{6E15E435-EFA1-4514-9118-33F66D1CC965}" type="presParOf" srcId="{D7813497-2BAA-42F5-912F-BD10BEDF518C}" destId="{4ADF1E21-FA8B-4C7B-9FA8-096CBB62D1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B41926-98D1-4B92-99E3-46FE0EE4124A}"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8B69EB98-A4A8-4652-B8FC-E0E564C6B33C}">
      <dgm:prSet/>
      <dgm:spPr/>
      <dgm:t>
        <a:bodyPr/>
        <a:lstStyle/>
        <a:p>
          <a:r>
            <a:rPr lang="en-US"/>
            <a:t>linear mixed effects model.</a:t>
          </a:r>
        </a:p>
      </dgm:t>
    </dgm:pt>
    <dgm:pt modelId="{4CE3B4C4-29EE-41CF-9323-27AF9F3E0BAA}" type="parTrans" cxnId="{8B35FD9D-DC05-4C00-8A6D-DBF9B32215FC}">
      <dgm:prSet/>
      <dgm:spPr/>
      <dgm:t>
        <a:bodyPr/>
        <a:lstStyle/>
        <a:p>
          <a:endParaRPr lang="en-US"/>
        </a:p>
      </dgm:t>
    </dgm:pt>
    <dgm:pt modelId="{272B7821-16CA-4947-9365-256E4FC36A60}" type="sibTrans" cxnId="{8B35FD9D-DC05-4C00-8A6D-DBF9B32215FC}">
      <dgm:prSet/>
      <dgm:spPr/>
      <dgm:t>
        <a:bodyPr/>
        <a:lstStyle/>
        <a:p>
          <a:endParaRPr lang="en-US"/>
        </a:p>
      </dgm:t>
    </dgm:pt>
    <dgm:pt modelId="{67668013-F50E-4B69-B8E8-EF7399698340}">
      <dgm:prSet/>
      <dgm:spPr/>
      <dgm:t>
        <a:bodyPr/>
        <a:lstStyle/>
        <a:p>
          <a:r>
            <a:rPr lang="en-US" dirty="0"/>
            <a:t>Block and plot as nested random effects.</a:t>
          </a:r>
        </a:p>
      </dgm:t>
    </dgm:pt>
    <dgm:pt modelId="{C4B1BC5E-4698-40F3-8D4F-63BA5498FD1D}" type="parTrans" cxnId="{D3207A5B-BB64-44F3-8FDA-EB3B37994A29}">
      <dgm:prSet/>
      <dgm:spPr/>
      <dgm:t>
        <a:bodyPr/>
        <a:lstStyle/>
        <a:p>
          <a:endParaRPr lang="en-US"/>
        </a:p>
      </dgm:t>
    </dgm:pt>
    <dgm:pt modelId="{8DCDFD3B-5F48-4092-A74D-3C806D259A75}" type="sibTrans" cxnId="{D3207A5B-BB64-44F3-8FDA-EB3B37994A29}">
      <dgm:prSet/>
      <dgm:spPr/>
      <dgm:t>
        <a:bodyPr/>
        <a:lstStyle/>
        <a:p>
          <a:endParaRPr lang="en-US"/>
        </a:p>
      </dgm:t>
    </dgm:pt>
    <dgm:pt modelId="{F3B8B507-8129-4931-A4FE-4D0D58C0313E}">
      <dgm:prSet/>
      <dgm:spPr/>
      <dgm:t>
        <a:bodyPr/>
        <a:lstStyle/>
        <a:p>
          <a:r>
            <a:rPr lang="en-US" dirty="0"/>
            <a:t>lme4 package R</a:t>
          </a:r>
        </a:p>
      </dgm:t>
    </dgm:pt>
    <dgm:pt modelId="{C63E05E6-0ED0-410D-A964-2CE2D731AE2D}" type="parTrans" cxnId="{E461AEAD-5B9A-4F77-83B8-9528BE1FCBBE}">
      <dgm:prSet/>
      <dgm:spPr/>
      <dgm:t>
        <a:bodyPr/>
        <a:lstStyle/>
        <a:p>
          <a:endParaRPr lang="en-US"/>
        </a:p>
      </dgm:t>
    </dgm:pt>
    <dgm:pt modelId="{7B16F68F-00AF-4021-A923-C92DF5A12935}" type="sibTrans" cxnId="{E461AEAD-5B9A-4F77-83B8-9528BE1FCBBE}">
      <dgm:prSet/>
      <dgm:spPr/>
      <dgm:t>
        <a:bodyPr/>
        <a:lstStyle/>
        <a:p>
          <a:endParaRPr lang="en-US"/>
        </a:p>
      </dgm:t>
    </dgm:pt>
    <dgm:pt modelId="{674E5CE6-B318-F247-A7B8-951260063D83}" type="pres">
      <dgm:prSet presAssocID="{3AB41926-98D1-4B92-99E3-46FE0EE4124A}" presName="diagram" presStyleCnt="0">
        <dgm:presLayoutVars>
          <dgm:chPref val="1"/>
          <dgm:dir/>
          <dgm:animOne val="branch"/>
          <dgm:animLvl val="lvl"/>
          <dgm:resizeHandles/>
        </dgm:presLayoutVars>
      </dgm:prSet>
      <dgm:spPr/>
    </dgm:pt>
    <dgm:pt modelId="{26525311-637F-434D-B5E7-6A850A6A896A}" type="pres">
      <dgm:prSet presAssocID="{8B69EB98-A4A8-4652-B8FC-E0E564C6B33C}" presName="root" presStyleCnt="0"/>
      <dgm:spPr/>
    </dgm:pt>
    <dgm:pt modelId="{84115260-FC9C-1E42-9114-9537460BC890}" type="pres">
      <dgm:prSet presAssocID="{8B69EB98-A4A8-4652-B8FC-E0E564C6B33C}" presName="rootComposite" presStyleCnt="0"/>
      <dgm:spPr/>
    </dgm:pt>
    <dgm:pt modelId="{38177655-C03A-D340-BEDF-80FE87A0951F}" type="pres">
      <dgm:prSet presAssocID="{8B69EB98-A4A8-4652-B8FC-E0E564C6B33C}" presName="rootText" presStyleLbl="node1" presStyleIdx="0" presStyleCnt="2"/>
      <dgm:spPr/>
    </dgm:pt>
    <dgm:pt modelId="{334AB179-BF78-3E45-97F9-D3A8DBC662D5}" type="pres">
      <dgm:prSet presAssocID="{8B69EB98-A4A8-4652-B8FC-E0E564C6B33C}" presName="rootConnector" presStyleLbl="node1" presStyleIdx="0" presStyleCnt="2"/>
      <dgm:spPr/>
    </dgm:pt>
    <dgm:pt modelId="{669EE689-B720-3E4F-A839-4BE4A8F5EE8B}" type="pres">
      <dgm:prSet presAssocID="{8B69EB98-A4A8-4652-B8FC-E0E564C6B33C}" presName="childShape" presStyleCnt="0"/>
      <dgm:spPr/>
    </dgm:pt>
    <dgm:pt modelId="{9F1F6ABB-3069-6B43-82A6-25DEF83F399B}" type="pres">
      <dgm:prSet presAssocID="{C4B1BC5E-4698-40F3-8D4F-63BA5498FD1D}" presName="Name13" presStyleLbl="parChTrans1D2" presStyleIdx="0" presStyleCnt="1"/>
      <dgm:spPr/>
    </dgm:pt>
    <dgm:pt modelId="{A740FCF2-01BF-4841-BC68-BD8205FBD8AA}" type="pres">
      <dgm:prSet presAssocID="{67668013-F50E-4B69-B8E8-EF7399698340}" presName="childText" presStyleLbl="bgAcc1" presStyleIdx="0" presStyleCnt="1">
        <dgm:presLayoutVars>
          <dgm:bulletEnabled val="1"/>
        </dgm:presLayoutVars>
      </dgm:prSet>
      <dgm:spPr/>
    </dgm:pt>
    <dgm:pt modelId="{CD52BD8B-7350-BE42-842B-C14030773D92}" type="pres">
      <dgm:prSet presAssocID="{F3B8B507-8129-4931-A4FE-4D0D58C0313E}" presName="root" presStyleCnt="0"/>
      <dgm:spPr/>
    </dgm:pt>
    <dgm:pt modelId="{472991C9-41DF-9E4A-9EA2-81CAA3C715AA}" type="pres">
      <dgm:prSet presAssocID="{F3B8B507-8129-4931-A4FE-4D0D58C0313E}" presName="rootComposite" presStyleCnt="0"/>
      <dgm:spPr/>
    </dgm:pt>
    <dgm:pt modelId="{970DB7BA-502E-4945-8664-2231F803B369}" type="pres">
      <dgm:prSet presAssocID="{F3B8B507-8129-4931-A4FE-4D0D58C0313E}" presName="rootText" presStyleLbl="node1" presStyleIdx="1" presStyleCnt="2"/>
      <dgm:spPr/>
    </dgm:pt>
    <dgm:pt modelId="{7D0C82F2-B45D-7941-A113-E081F355F6AB}" type="pres">
      <dgm:prSet presAssocID="{F3B8B507-8129-4931-A4FE-4D0D58C0313E}" presName="rootConnector" presStyleLbl="node1" presStyleIdx="1" presStyleCnt="2"/>
      <dgm:spPr/>
    </dgm:pt>
    <dgm:pt modelId="{9E1BF04C-F72D-9B49-BEE9-55C532BFD681}" type="pres">
      <dgm:prSet presAssocID="{F3B8B507-8129-4931-A4FE-4D0D58C0313E}" presName="childShape" presStyleCnt="0"/>
      <dgm:spPr/>
    </dgm:pt>
  </dgm:ptLst>
  <dgm:cxnLst>
    <dgm:cxn modelId="{6E91620C-AB46-0541-9750-95C9491CD858}" type="presOf" srcId="{3AB41926-98D1-4B92-99E3-46FE0EE4124A}" destId="{674E5CE6-B318-F247-A7B8-951260063D83}" srcOrd="0" destOrd="0" presId="urn:microsoft.com/office/officeart/2005/8/layout/hierarchy3"/>
    <dgm:cxn modelId="{D3207A5B-BB64-44F3-8FDA-EB3B37994A29}" srcId="{8B69EB98-A4A8-4652-B8FC-E0E564C6B33C}" destId="{67668013-F50E-4B69-B8E8-EF7399698340}" srcOrd="0" destOrd="0" parTransId="{C4B1BC5E-4698-40F3-8D4F-63BA5498FD1D}" sibTransId="{8DCDFD3B-5F48-4092-A74D-3C806D259A75}"/>
    <dgm:cxn modelId="{CDFA2270-E4AB-BA4C-9011-3E3AE3AE1C18}" type="presOf" srcId="{8B69EB98-A4A8-4652-B8FC-E0E564C6B33C}" destId="{38177655-C03A-D340-BEDF-80FE87A0951F}" srcOrd="0" destOrd="0" presId="urn:microsoft.com/office/officeart/2005/8/layout/hierarchy3"/>
    <dgm:cxn modelId="{8B35FD9D-DC05-4C00-8A6D-DBF9B32215FC}" srcId="{3AB41926-98D1-4B92-99E3-46FE0EE4124A}" destId="{8B69EB98-A4A8-4652-B8FC-E0E564C6B33C}" srcOrd="0" destOrd="0" parTransId="{4CE3B4C4-29EE-41CF-9323-27AF9F3E0BAA}" sibTransId="{272B7821-16CA-4947-9365-256E4FC36A60}"/>
    <dgm:cxn modelId="{E461AEAD-5B9A-4F77-83B8-9528BE1FCBBE}" srcId="{3AB41926-98D1-4B92-99E3-46FE0EE4124A}" destId="{F3B8B507-8129-4931-A4FE-4D0D58C0313E}" srcOrd="1" destOrd="0" parTransId="{C63E05E6-0ED0-410D-A964-2CE2D731AE2D}" sibTransId="{7B16F68F-00AF-4021-A923-C92DF5A12935}"/>
    <dgm:cxn modelId="{D2C912BB-867B-D541-88ED-72CE1809A21C}" type="presOf" srcId="{67668013-F50E-4B69-B8E8-EF7399698340}" destId="{A740FCF2-01BF-4841-BC68-BD8205FBD8AA}" srcOrd="0" destOrd="0" presId="urn:microsoft.com/office/officeart/2005/8/layout/hierarchy3"/>
    <dgm:cxn modelId="{2077C2C0-718D-914D-B5B7-918B24423E3A}" type="presOf" srcId="{F3B8B507-8129-4931-A4FE-4D0D58C0313E}" destId="{7D0C82F2-B45D-7941-A113-E081F355F6AB}" srcOrd="1" destOrd="0" presId="urn:microsoft.com/office/officeart/2005/8/layout/hierarchy3"/>
    <dgm:cxn modelId="{880F17CD-BC9A-7F49-995F-C9D9E4A9BF89}" type="presOf" srcId="{C4B1BC5E-4698-40F3-8D4F-63BA5498FD1D}" destId="{9F1F6ABB-3069-6B43-82A6-25DEF83F399B}" srcOrd="0" destOrd="0" presId="urn:microsoft.com/office/officeart/2005/8/layout/hierarchy3"/>
    <dgm:cxn modelId="{FAA362D4-2772-0344-B496-229D4FF6386A}" type="presOf" srcId="{F3B8B507-8129-4931-A4FE-4D0D58C0313E}" destId="{970DB7BA-502E-4945-8664-2231F803B369}" srcOrd="0" destOrd="0" presId="urn:microsoft.com/office/officeart/2005/8/layout/hierarchy3"/>
    <dgm:cxn modelId="{BED021D7-0870-A04F-9A92-79971369B7D9}" type="presOf" srcId="{8B69EB98-A4A8-4652-B8FC-E0E564C6B33C}" destId="{334AB179-BF78-3E45-97F9-D3A8DBC662D5}" srcOrd="1" destOrd="0" presId="urn:microsoft.com/office/officeart/2005/8/layout/hierarchy3"/>
    <dgm:cxn modelId="{9D27D10A-8F69-EA49-B5CD-36B8E26026C1}" type="presParOf" srcId="{674E5CE6-B318-F247-A7B8-951260063D83}" destId="{26525311-637F-434D-B5E7-6A850A6A896A}" srcOrd="0" destOrd="0" presId="urn:microsoft.com/office/officeart/2005/8/layout/hierarchy3"/>
    <dgm:cxn modelId="{843BE02D-0887-3147-A9AC-81C80A26D4FB}" type="presParOf" srcId="{26525311-637F-434D-B5E7-6A850A6A896A}" destId="{84115260-FC9C-1E42-9114-9537460BC890}" srcOrd="0" destOrd="0" presId="urn:microsoft.com/office/officeart/2005/8/layout/hierarchy3"/>
    <dgm:cxn modelId="{28D179BA-B2E8-4443-A501-BE4EB9838682}" type="presParOf" srcId="{84115260-FC9C-1E42-9114-9537460BC890}" destId="{38177655-C03A-D340-BEDF-80FE87A0951F}" srcOrd="0" destOrd="0" presId="urn:microsoft.com/office/officeart/2005/8/layout/hierarchy3"/>
    <dgm:cxn modelId="{258CFF47-7241-D74E-A594-71CDD88B9662}" type="presParOf" srcId="{84115260-FC9C-1E42-9114-9537460BC890}" destId="{334AB179-BF78-3E45-97F9-D3A8DBC662D5}" srcOrd="1" destOrd="0" presId="urn:microsoft.com/office/officeart/2005/8/layout/hierarchy3"/>
    <dgm:cxn modelId="{34D34988-36FB-2C4A-9633-DCA3CC2FF8CC}" type="presParOf" srcId="{26525311-637F-434D-B5E7-6A850A6A896A}" destId="{669EE689-B720-3E4F-A839-4BE4A8F5EE8B}" srcOrd="1" destOrd="0" presId="urn:microsoft.com/office/officeart/2005/8/layout/hierarchy3"/>
    <dgm:cxn modelId="{C9E4D021-6C66-FD4E-B761-D9F36A8D3646}" type="presParOf" srcId="{669EE689-B720-3E4F-A839-4BE4A8F5EE8B}" destId="{9F1F6ABB-3069-6B43-82A6-25DEF83F399B}" srcOrd="0" destOrd="0" presId="urn:microsoft.com/office/officeart/2005/8/layout/hierarchy3"/>
    <dgm:cxn modelId="{41BF776E-380A-1143-98A6-87EC24AAA7EB}" type="presParOf" srcId="{669EE689-B720-3E4F-A839-4BE4A8F5EE8B}" destId="{A740FCF2-01BF-4841-BC68-BD8205FBD8AA}" srcOrd="1" destOrd="0" presId="urn:microsoft.com/office/officeart/2005/8/layout/hierarchy3"/>
    <dgm:cxn modelId="{80D0A515-0A18-B741-8340-6D3108F971F6}" type="presParOf" srcId="{674E5CE6-B318-F247-A7B8-951260063D83}" destId="{CD52BD8B-7350-BE42-842B-C14030773D92}" srcOrd="1" destOrd="0" presId="urn:microsoft.com/office/officeart/2005/8/layout/hierarchy3"/>
    <dgm:cxn modelId="{EB56D11A-8DE5-0B4B-8D32-B3056DF78624}" type="presParOf" srcId="{CD52BD8B-7350-BE42-842B-C14030773D92}" destId="{472991C9-41DF-9E4A-9EA2-81CAA3C715AA}" srcOrd="0" destOrd="0" presId="urn:microsoft.com/office/officeart/2005/8/layout/hierarchy3"/>
    <dgm:cxn modelId="{CC7C25E6-F552-3E42-AA16-4D5EC81C8644}" type="presParOf" srcId="{472991C9-41DF-9E4A-9EA2-81CAA3C715AA}" destId="{970DB7BA-502E-4945-8664-2231F803B369}" srcOrd="0" destOrd="0" presId="urn:microsoft.com/office/officeart/2005/8/layout/hierarchy3"/>
    <dgm:cxn modelId="{B707E664-FA51-6544-AD83-61F6DB1F09F1}" type="presParOf" srcId="{472991C9-41DF-9E4A-9EA2-81CAA3C715AA}" destId="{7D0C82F2-B45D-7941-A113-E081F355F6AB}" srcOrd="1" destOrd="0" presId="urn:microsoft.com/office/officeart/2005/8/layout/hierarchy3"/>
    <dgm:cxn modelId="{9751040E-BE4D-0046-B897-7110961C58EF}" type="presParOf" srcId="{CD52BD8B-7350-BE42-842B-C14030773D92}" destId="{9E1BF04C-F72D-9B49-BEE9-55C532BFD68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9D261-CBE6-4BCC-8B4F-BB828C71A9DE}">
      <dsp:nvSpPr>
        <dsp:cNvPr id="0" name=""/>
        <dsp:cNvSpPr/>
      </dsp:nvSpPr>
      <dsp:spPr>
        <a:xfrm>
          <a:off x="0" y="40290"/>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Extreme events: </a:t>
          </a:r>
          <a:r>
            <a:rPr lang="en-US" sz="1800" kern="1200" dirty="0"/>
            <a:t>Drought, Floods, Windstorms</a:t>
          </a:r>
        </a:p>
      </dsp:txBody>
      <dsp:txXfrm>
        <a:off x="0" y="40290"/>
        <a:ext cx="3286125" cy="1971675"/>
      </dsp:txXfrm>
    </dsp:sp>
    <dsp:sp modelId="{5F11BFA1-8467-48E8-AA06-3647DBD99C12}">
      <dsp:nvSpPr>
        <dsp:cNvPr id="0" name=""/>
        <dsp:cNvSpPr/>
      </dsp:nvSpPr>
      <dsp:spPr>
        <a:xfrm>
          <a:off x="3614737" y="40290"/>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Desertification</a:t>
          </a:r>
        </a:p>
      </dsp:txBody>
      <dsp:txXfrm>
        <a:off x="3614737" y="40290"/>
        <a:ext cx="3286125" cy="1971675"/>
      </dsp:txXfrm>
    </dsp:sp>
    <dsp:sp modelId="{81E1B761-6C10-49B5-9C04-20A0F0BD1A98}">
      <dsp:nvSpPr>
        <dsp:cNvPr id="0" name=""/>
        <dsp:cNvSpPr/>
      </dsp:nvSpPr>
      <dsp:spPr>
        <a:xfrm>
          <a:off x="7229475" y="40290"/>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Biodiversity loss</a:t>
          </a:r>
        </a:p>
      </dsp:txBody>
      <dsp:txXfrm>
        <a:off x="7229475" y="40290"/>
        <a:ext cx="3286125" cy="1971675"/>
      </dsp:txXfrm>
    </dsp:sp>
    <dsp:sp modelId="{70B5CC4C-DA7E-4777-A537-5C54EA8AA3AA}">
      <dsp:nvSpPr>
        <dsp:cNvPr id="0" name=""/>
        <dsp:cNvSpPr/>
      </dsp:nvSpPr>
      <dsp:spPr>
        <a:xfrm>
          <a:off x="1807368" y="2340578"/>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Land and water resource degradation</a:t>
          </a:r>
        </a:p>
      </dsp:txBody>
      <dsp:txXfrm>
        <a:off x="1807368" y="2340578"/>
        <a:ext cx="3286125" cy="1971675"/>
      </dsp:txXfrm>
    </dsp:sp>
    <dsp:sp modelId="{BA9D9C7D-7B02-4481-A705-193DCC9271FB}">
      <dsp:nvSpPr>
        <dsp:cNvPr id="0" name=""/>
        <dsp:cNvSpPr/>
      </dsp:nvSpPr>
      <dsp:spPr>
        <a:xfrm>
          <a:off x="5422106" y="2340578"/>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Disrupt biogeochemical cycles</a:t>
          </a:r>
        </a:p>
      </dsp:txBody>
      <dsp:txXfrm>
        <a:off x="5422106" y="2340578"/>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1BDAD-9C47-49BD-9D8C-2802370B3C82}">
      <dsp:nvSpPr>
        <dsp:cNvPr id="0" name=""/>
        <dsp:cNvSpPr/>
      </dsp:nvSpPr>
      <dsp:spPr>
        <a:xfrm>
          <a:off x="1831050" y="3715021"/>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Improve soil health </a:t>
          </a:r>
        </a:p>
      </dsp:txBody>
      <dsp:txXfrm>
        <a:off x="1831050" y="3715021"/>
        <a:ext cx="2749517" cy="1649710"/>
      </dsp:txXfrm>
    </dsp:sp>
    <dsp:sp modelId="{AC97C8DA-7B47-4178-A815-68FFCB865F9E}">
      <dsp:nvSpPr>
        <dsp:cNvPr id="0" name=""/>
        <dsp:cNvSpPr/>
      </dsp:nvSpPr>
      <dsp:spPr>
        <a:xfrm>
          <a:off x="3269295" y="2826"/>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Improves nutrient retention, availability, and plant growth</a:t>
          </a:r>
        </a:p>
      </dsp:txBody>
      <dsp:txXfrm>
        <a:off x="3269295" y="2826"/>
        <a:ext cx="2749517" cy="1649710"/>
      </dsp:txXfrm>
    </dsp:sp>
    <dsp:sp modelId="{B8D6A3BE-8567-4605-8425-1D5E4EB6FD78}">
      <dsp:nvSpPr>
        <dsp:cNvPr id="0" name=""/>
        <dsp:cNvSpPr/>
      </dsp:nvSpPr>
      <dsp:spPr>
        <a:xfrm>
          <a:off x="291485" y="33373"/>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Soil structure/aggregation</a:t>
          </a:r>
        </a:p>
      </dsp:txBody>
      <dsp:txXfrm>
        <a:off x="291485" y="33373"/>
        <a:ext cx="2749517" cy="1649710"/>
      </dsp:txXfrm>
    </dsp:sp>
    <dsp:sp modelId="{F836B526-7A81-4F4D-9973-3DBC729B1D9D}">
      <dsp:nvSpPr>
        <dsp:cNvPr id="0" name=""/>
        <dsp:cNvSpPr/>
      </dsp:nvSpPr>
      <dsp:spPr>
        <a:xfrm>
          <a:off x="274163" y="1895880"/>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Water retention</a:t>
          </a:r>
        </a:p>
      </dsp:txBody>
      <dsp:txXfrm>
        <a:off x="274163" y="1895880"/>
        <a:ext cx="2749517" cy="1649710"/>
      </dsp:txXfrm>
    </dsp:sp>
    <dsp:sp modelId="{4576A407-4DE2-4BE2-B7B2-9C23176C83A1}">
      <dsp:nvSpPr>
        <dsp:cNvPr id="0" name=""/>
        <dsp:cNvSpPr/>
      </dsp:nvSpPr>
      <dsp:spPr>
        <a:xfrm>
          <a:off x="3333937" y="1895891"/>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Enhance biological activity</a:t>
          </a:r>
        </a:p>
      </dsp:txBody>
      <dsp:txXfrm>
        <a:off x="3333937" y="1895891"/>
        <a:ext cx="2749517" cy="16497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BDD4-7CDF-4283-83CB-8798D0059FBE}">
      <dsp:nvSpPr>
        <dsp:cNvPr id="0" name=""/>
        <dsp:cNvSpPr/>
      </dsp:nvSpPr>
      <dsp:spPr>
        <a:xfrm>
          <a:off x="0" y="2727"/>
          <a:ext cx="690649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780B1B-5AEA-4E42-BBC4-50761BC3F2D2}">
      <dsp:nvSpPr>
        <dsp:cNvPr id="0" name=""/>
        <dsp:cNvSpPr/>
      </dsp:nvSpPr>
      <dsp:spPr>
        <a:xfrm>
          <a:off x="0" y="2727"/>
          <a:ext cx="6906491" cy="1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solidFill>
                <a:schemeClr val="bg1"/>
              </a:solidFill>
            </a:rPr>
            <a:t>Decomposition</a:t>
          </a:r>
        </a:p>
      </dsp:txBody>
      <dsp:txXfrm>
        <a:off x="0" y="2727"/>
        <a:ext cx="6906491" cy="1860054"/>
      </dsp:txXfrm>
    </dsp:sp>
    <dsp:sp modelId="{EB4D53E3-B657-48E0-A677-15481D45E90C}">
      <dsp:nvSpPr>
        <dsp:cNvPr id="0" name=""/>
        <dsp:cNvSpPr/>
      </dsp:nvSpPr>
      <dsp:spPr>
        <a:xfrm>
          <a:off x="0" y="1862782"/>
          <a:ext cx="690649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55AFF-E16A-443E-B697-CC8ED80A3448}">
      <dsp:nvSpPr>
        <dsp:cNvPr id="0" name=""/>
        <dsp:cNvSpPr/>
      </dsp:nvSpPr>
      <dsp:spPr>
        <a:xfrm>
          <a:off x="0" y="1862782"/>
          <a:ext cx="6906491" cy="1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solidFill>
                <a:schemeClr val="bg1"/>
              </a:solidFill>
            </a:rPr>
            <a:t>Soil respiration</a:t>
          </a:r>
        </a:p>
      </dsp:txBody>
      <dsp:txXfrm>
        <a:off x="0" y="1862782"/>
        <a:ext cx="6906491" cy="1860054"/>
      </dsp:txXfrm>
    </dsp:sp>
    <dsp:sp modelId="{B9C60EE6-D1FD-47E7-BAFB-43CCC3215282}">
      <dsp:nvSpPr>
        <dsp:cNvPr id="0" name=""/>
        <dsp:cNvSpPr/>
      </dsp:nvSpPr>
      <dsp:spPr>
        <a:xfrm>
          <a:off x="0" y="3722836"/>
          <a:ext cx="690649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4A9C6A-6290-4B2D-AAB4-2B5126305F30}">
      <dsp:nvSpPr>
        <dsp:cNvPr id="0" name=""/>
        <dsp:cNvSpPr/>
      </dsp:nvSpPr>
      <dsp:spPr>
        <a:xfrm>
          <a:off x="0" y="3722836"/>
          <a:ext cx="6906491" cy="1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solidFill>
                <a:schemeClr val="bg1"/>
              </a:solidFill>
            </a:rPr>
            <a:t>Carbon Mineralization</a:t>
          </a:r>
        </a:p>
      </dsp:txBody>
      <dsp:txXfrm>
        <a:off x="0" y="3722836"/>
        <a:ext cx="6906491" cy="18600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A96CB-7375-4E60-88FA-180866B2053F}">
      <dsp:nvSpPr>
        <dsp:cNvPr id="0" name=""/>
        <dsp:cNvSpPr/>
      </dsp:nvSpPr>
      <dsp:spPr>
        <a:xfrm>
          <a:off x="0" y="9304"/>
          <a:ext cx="6253721" cy="14698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Carbon sequestration</a:t>
          </a:r>
        </a:p>
      </dsp:txBody>
      <dsp:txXfrm>
        <a:off x="71751" y="81055"/>
        <a:ext cx="6110219" cy="1326328"/>
      </dsp:txXfrm>
    </dsp:sp>
    <dsp:sp modelId="{F593E807-0683-4AA7-B407-D8F0DF0C5DF3}">
      <dsp:nvSpPr>
        <dsp:cNvPr id="0" name=""/>
        <dsp:cNvSpPr/>
      </dsp:nvSpPr>
      <dsp:spPr>
        <a:xfrm>
          <a:off x="0" y="1585694"/>
          <a:ext cx="6253721" cy="14698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Conservation agricultural practices</a:t>
          </a:r>
        </a:p>
      </dsp:txBody>
      <dsp:txXfrm>
        <a:off x="71751" y="1657445"/>
        <a:ext cx="6110219" cy="1326328"/>
      </dsp:txXfrm>
    </dsp:sp>
    <dsp:sp modelId="{ADD5A305-EC70-496B-84CD-6B966DA077DD}">
      <dsp:nvSpPr>
        <dsp:cNvPr id="0" name=""/>
        <dsp:cNvSpPr/>
      </dsp:nvSpPr>
      <dsp:spPr>
        <a:xfrm>
          <a:off x="0" y="3055525"/>
          <a:ext cx="6253721" cy="1991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a:t>Minimum/no tillage</a:t>
          </a:r>
        </a:p>
        <a:p>
          <a:pPr marL="285750" lvl="1" indent="-285750" algn="l" defTabSz="1289050">
            <a:lnSpc>
              <a:spcPct val="90000"/>
            </a:lnSpc>
            <a:spcBef>
              <a:spcPct val="0"/>
            </a:spcBef>
            <a:spcAft>
              <a:spcPct val="20000"/>
            </a:spcAft>
            <a:buChar char="•"/>
          </a:pPr>
          <a:r>
            <a:rPr lang="en-US" sz="2900" kern="1200"/>
            <a:t>Crop rotation</a:t>
          </a:r>
        </a:p>
        <a:p>
          <a:pPr marL="285750" lvl="1" indent="-285750" algn="l" defTabSz="1289050">
            <a:lnSpc>
              <a:spcPct val="90000"/>
            </a:lnSpc>
            <a:spcBef>
              <a:spcPct val="0"/>
            </a:spcBef>
            <a:spcAft>
              <a:spcPct val="20000"/>
            </a:spcAft>
            <a:buChar char="•"/>
          </a:pPr>
          <a:r>
            <a:rPr lang="en-US" sz="2900" kern="1200"/>
            <a:t>Cover crop</a:t>
          </a:r>
        </a:p>
        <a:p>
          <a:pPr marL="285750" lvl="1" indent="-285750" algn="l" defTabSz="1289050">
            <a:lnSpc>
              <a:spcPct val="90000"/>
            </a:lnSpc>
            <a:spcBef>
              <a:spcPct val="0"/>
            </a:spcBef>
            <a:spcAft>
              <a:spcPct val="20000"/>
            </a:spcAft>
            <a:buChar char="•"/>
          </a:pPr>
          <a:r>
            <a:rPr lang="en-US" sz="2900" kern="1200" dirty="0"/>
            <a:t>Residue management</a:t>
          </a:r>
        </a:p>
      </dsp:txBody>
      <dsp:txXfrm>
        <a:off x="0" y="3055525"/>
        <a:ext cx="6253721" cy="1991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3F941-2C39-42DD-9144-D18719F7D37E}">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745C3-22F6-4B97-B38D-DFFD3197D848}">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to investigate the effects of warming on soil organic matter, microbial biomass carbon, and soil respiration</a:t>
          </a:r>
        </a:p>
      </dsp:txBody>
      <dsp:txXfrm>
        <a:off x="696297" y="538547"/>
        <a:ext cx="4171627" cy="2590157"/>
      </dsp:txXfrm>
    </dsp:sp>
    <dsp:sp modelId="{3480A247-0944-4EE7-91D2-A3D5F78EA372}">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02133-C4A3-43AE-A3C1-DEE2BDB6CF5A}">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to study how irrigation and residue application changes the warming impacts. </a:t>
          </a:r>
        </a:p>
      </dsp:txBody>
      <dsp:txXfrm>
        <a:off x="5991936" y="538547"/>
        <a:ext cx="4171627" cy="25901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43D6C-A74A-4D27-AFD0-C4AA1D85B957}">
      <dsp:nvSpPr>
        <dsp:cNvPr id="0" name=""/>
        <dsp:cNvSpPr/>
      </dsp:nvSpPr>
      <dsp:spPr>
        <a:xfrm>
          <a:off x="51" y="17829"/>
          <a:ext cx="4913783" cy="1065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a:t>Irrigation:</a:t>
          </a:r>
        </a:p>
      </dsp:txBody>
      <dsp:txXfrm>
        <a:off x="51" y="17829"/>
        <a:ext cx="4913783" cy="1065600"/>
      </dsp:txXfrm>
    </dsp:sp>
    <dsp:sp modelId="{8ECF25A6-ABFB-4ABE-B94F-1296FD2E7DDB}">
      <dsp:nvSpPr>
        <dsp:cNvPr id="0" name=""/>
        <dsp:cNvSpPr/>
      </dsp:nvSpPr>
      <dsp:spPr>
        <a:xfrm>
          <a:off x="51" y="1083429"/>
          <a:ext cx="4913783" cy="325008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a:t>Method: Sub surface drip irrigation</a:t>
          </a:r>
        </a:p>
        <a:p>
          <a:pPr marL="285750" lvl="1" indent="-285750" algn="l" defTabSz="1644650">
            <a:lnSpc>
              <a:spcPct val="90000"/>
            </a:lnSpc>
            <a:spcBef>
              <a:spcPct val="0"/>
            </a:spcBef>
            <a:spcAft>
              <a:spcPct val="15000"/>
            </a:spcAft>
            <a:buChar char="•"/>
          </a:pPr>
          <a:r>
            <a:rPr lang="en-US" sz="3700" kern="1200"/>
            <a:t>Amount: 218 mm of irrigation</a:t>
          </a:r>
        </a:p>
        <a:p>
          <a:pPr marL="285750" lvl="1" indent="-285750" algn="l" defTabSz="1644650">
            <a:lnSpc>
              <a:spcPct val="90000"/>
            </a:lnSpc>
            <a:spcBef>
              <a:spcPct val="0"/>
            </a:spcBef>
            <a:spcAft>
              <a:spcPct val="15000"/>
            </a:spcAft>
            <a:buChar char="•"/>
          </a:pPr>
          <a:r>
            <a:rPr lang="en-US" sz="3700" kern="1200"/>
            <a:t>337 mm rainfall</a:t>
          </a:r>
        </a:p>
      </dsp:txBody>
      <dsp:txXfrm>
        <a:off x="51" y="1083429"/>
        <a:ext cx="4913783" cy="3250080"/>
      </dsp:txXfrm>
    </dsp:sp>
    <dsp:sp modelId="{4C2D9620-9B80-430F-97BB-1F5F6C722C58}">
      <dsp:nvSpPr>
        <dsp:cNvPr id="0" name=""/>
        <dsp:cNvSpPr/>
      </dsp:nvSpPr>
      <dsp:spPr>
        <a:xfrm>
          <a:off x="5601764" y="17829"/>
          <a:ext cx="4913783" cy="1065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a:t>Residue:</a:t>
          </a:r>
        </a:p>
      </dsp:txBody>
      <dsp:txXfrm>
        <a:off x="5601764" y="17829"/>
        <a:ext cx="4913783" cy="1065600"/>
      </dsp:txXfrm>
    </dsp:sp>
    <dsp:sp modelId="{DE8A07DF-317B-41DA-8132-74438535D6F2}">
      <dsp:nvSpPr>
        <dsp:cNvPr id="0" name=""/>
        <dsp:cNvSpPr/>
      </dsp:nvSpPr>
      <dsp:spPr>
        <a:xfrm>
          <a:off x="5601764" y="1083429"/>
          <a:ext cx="4913783" cy="325008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a:t>3 kg/m2</a:t>
          </a:r>
        </a:p>
        <a:p>
          <a:pPr marL="285750" lvl="1" indent="-285750" algn="l" defTabSz="1644650">
            <a:lnSpc>
              <a:spcPct val="90000"/>
            </a:lnSpc>
            <a:spcBef>
              <a:spcPct val="0"/>
            </a:spcBef>
            <a:spcAft>
              <a:spcPct val="15000"/>
            </a:spcAft>
            <a:buChar char="•"/>
          </a:pPr>
          <a:r>
            <a:rPr lang="en-US" sz="3700" kern="1200"/>
            <a:t>Multispecies grass residue</a:t>
          </a:r>
        </a:p>
      </dsp:txBody>
      <dsp:txXfrm>
        <a:off x="5601764" y="1083429"/>
        <a:ext cx="4913783" cy="3250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C888F-D59F-3341-97E6-1DC560A5F801}">
      <dsp:nvSpPr>
        <dsp:cNvPr id="0" name=""/>
        <dsp:cNvSpPr/>
      </dsp:nvSpPr>
      <dsp:spPr>
        <a:xfrm>
          <a:off x="0" y="369705"/>
          <a:ext cx="5744684"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5851" tIns="395732" rIns="445851"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30-35 % of US cotton production or 5-8 % of world’s cotton production. (USDA NASS, 2020)</a:t>
          </a:r>
        </a:p>
      </dsp:txBody>
      <dsp:txXfrm>
        <a:off x="0" y="369705"/>
        <a:ext cx="5744684" cy="1077300"/>
      </dsp:txXfrm>
    </dsp:sp>
    <dsp:sp modelId="{C3591E95-656D-C641-8249-36544A69B0E5}">
      <dsp:nvSpPr>
        <dsp:cNvPr id="0" name=""/>
        <dsp:cNvSpPr/>
      </dsp:nvSpPr>
      <dsp:spPr>
        <a:xfrm>
          <a:off x="287234" y="89265"/>
          <a:ext cx="40212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844550">
            <a:lnSpc>
              <a:spcPct val="90000"/>
            </a:lnSpc>
            <a:spcBef>
              <a:spcPct val="0"/>
            </a:spcBef>
            <a:spcAft>
              <a:spcPct val="35000"/>
            </a:spcAft>
            <a:buNone/>
          </a:pPr>
          <a:r>
            <a:rPr lang="en-US" sz="1900" kern="1200"/>
            <a:t>Great plain region</a:t>
          </a:r>
        </a:p>
      </dsp:txBody>
      <dsp:txXfrm>
        <a:off x="314614" y="116645"/>
        <a:ext cx="3966519" cy="506120"/>
      </dsp:txXfrm>
    </dsp:sp>
    <dsp:sp modelId="{992C2F14-3527-C846-B3E1-130A32BCA74E}">
      <dsp:nvSpPr>
        <dsp:cNvPr id="0" name=""/>
        <dsp:cNvSpPr/>
      </dsp:nvSpPr>
      <dsp:spPr>
        <a:xfrm>
          <a:off x="0" y="1830045"/>
          <a:ext cx="5744684"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5851" tIns="395732" rIns="445851"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upland cotton production in Texas reduced by 8% in 2019 than 2018</a:t>
          </a:r>
        </a:p>
      </dsp:txBody>
      <dsp:txXfrm>
        <a:off x="0" y="1830045"/>
        <a:ext cx="5744684" cy="1077300"/>
      </dsp:txXfrm>
    </dsp:sp>
    <dsp:sp modelId="{1AC659E6-F13E-A740-9A2F-A0E1FC10E49C}">
      <dsp:nvSpPr>
        <dsp:cNvPr id="0" name=""/>
        <dsp:cNvSpPr/>
      </dsp:nvSpPr>
      <dsp:spPr>
        <a:xfrm>
          <a:off x="287234" y="1549605"/>
          <a:ext cx="40212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844550">
            <a:lnSpc>
              <a:spcPct val="90000"/>
            </a:lnSpc>
            <a:spcBef>
              <a:spcPct val="0"/>
            </a:spcBef>
            <a:spcAft>
              <a:spcPct val="35000"/>
            </a:spcAft>
            <a:buNone/>
          </a:pPr>
          <a:r>
            <a:rPr lang="en-US" sz="1900" kern="1200"/>
            <a:t>Declining</a:t>
          </a:r>
        </a:p>
      </dsp:txBody>
      <dsp:txXfrm>
        <a:off x="314614" y="1576985"/>
        <a:ext cx="3966519" cy="506120"/>
      </dsp:txXfrm>
    </dsp:sp>
    <dsp:sp modelId="{344BC201-0033-114A-A882-64EC65776B12}">
      <dsp:nvSpPr>
        <dsp:cNvPr id="0" name=""/>
        <dsp:cNvSpPr/>
      </dsp:nvSpPr>
      <dsp:spPr>
        <a:xfrm>
          <a:off x="0" y="3290385"/>
          <a:ext cx="5744684" cy="1346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5851" tIns="395732" rIns="445851"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Wet and mild weather during planting season in May, as well as hot and dry conditions during the critical growth phase in August</a:t>
          </a:r>
        </a:p>
      </dsp:txBody>
      <dsp:txXfrm>
        <a:off x="0" y="3290385"/>
        <a:ext cx="5744684" cy="1346625"/>
      </dsp:txXfrm>
    </dsp:sp>
    <dsp:sp modelId="{825D909E-3CB1-134C-B9F7-A90694D51569}">
      <dsp:nvSpPr>
        <dsp:cNvPr id="0" name=""/>
        <dsp:cNvSpPr/>
      </dsp:nvSpPr>
      <dsp:spPr>
        <a:xfrm>
          <a:off x="287234" y="3009945"/>
          <a:ext cx="40212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844550">
            <a:lnSpc>
              <a:spcPct val="90000"/>
            </a:lnSpc>
            <a:spcBef>
              <a:spcPct val="0"/>
            </a:spcBef>
            <a:spcAft>
              <a:spcPct val="35000"/>
            </a:spcAft>
            <a:buNone/>
          </a:pPr>
          <a:r>
            <a:rPr lang="en-US" sz="1900" kern="1200"/>
            <a:t>Why?</a:t>
          </a:r>
        </a:p>
      </dsp:txBody>
      <dsp:txXfrm>
        <a:off x="314614" y="3037325"/>
        <a:ext cx="3966519"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3F941-2C39-42DD-9144-D18719F7D37E}">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745C3-22F6-4B97-B38D-DFFD3197D848}">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to investigate the effects of warming on cotton biomass production and yield</a:t>
          </a:r>
        </a:p>
      </dsp:txBody>
      <dsp:txXfrm>
        <a:off x="696297" y="538547"/>
        <a:ext cx="4171627" cy="2590157"/>
      </dsp:txXfrm>
    </dsp:sp>
    <dsp:sp modelId="{3480A247-0944-4EE7-91D2-A3D5F78EA372}">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02133-C4A3-43AE-A3C1-DEE2BDB6CF5A}">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to study how irrigation and residue application changes the warming impacts. </a:t>
          </a:r>
        </a:p>
      </dsp:txBody>
      <dsp:txXfrm>
        <a:off x="5991936" y="538547"/>
        <a:ext cx="4171627" cy="25901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77655-C03A-D340-BEDF-80FE87A0951F}">
      <dsp:nvSpPr>
        <dsp:cNvPr id="0" name=""/>
        <dsp:cNvSpPr/>
      </dsp:nvSpPr>
      <dsp:spPr>
        <a:xfrm>
          <a:off x="1496533" y="1506"/>
          <a:ext cx="3167241" cy="15836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a:t>linear mixed effects model.</a:t>
          </a:r>
        </a:p>
      </dsp:txBody>
      <dsp:txXfrm>
        <a:off x="1542916" y="47889"/>
        <a:ext cx="3074475" cy="1490854"/>
      </dsp:txXfrm>
    </dsp:sp>
    <dsp:sp modelId="{9F1F6ABB-3069-6B43-82A6-25DEF83F399B}">
      <dsp:nvSpPr>
        <dsp:cNvPr id="0" name=""/>
        <dsp:cNvSpPr/>
      </dsp:nvSpPr>
      <dsp:spPr>
        <a:xfrm>
          <a:off x="1813257" y="1585127"/>
          <a:ext cx="316724" cy="1187715"/>
        </a:xfrm>
        <a:custGeom>
          <a:avLst/>
          <a:gdLst/>
          <a:ahLst/>
          <a:cxnLst/>
          <a:rect l="0" t="0" r="0" b="0"/>
          <a:pathLst>
            <a:path>
              <a:moveTo>
                <a:pt x="0" y="0"/>
              </a:moveTo>
              <a:lnTo>
                <a:pt x="0" y="1187715"/>
              </a:lnTo>
              <a:lnTo>
                <a:pt x="316724" y="118771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40FCF2-01BF-4841-BC68-BD8205FBD8AA}">
      <dsp:nvSpPr>
        <dsp:cNvPr id="0" name=""/>
        <dsp:cNvSpPr/>
      </dsp:nvSpPr>
      <dsp:spPr>
        <a:xfrm>
          <a:off x="2129981" y="1981032"/>
          <a:ext cx="2533792" cy="158362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Block and plot as nested random effects.</a:t>
          </a:r>
        </a:p>
      </dsp:txBody>
      <dsp:txXfrm>
        <a:off x="2176364" y="2027415"/>
        <a:ext cx="2441026" cy="1490854"/>
      </dsp:txXfrm>
    </dsp:sp>
    <dsp:sp modelId="{970DB7BA-502E-4945-8664-2231F803B369}">
      <dsp:nvSpPr>
        <dsp:cNvPr id="0" name=""/>
        <dsp:cNvSpPr/>
      </dsp:nvSpPr>
      <dsp:spPr>
        <a:xfrm>
          <a:off x="5455585" y="1506"/>
          <a:ext cx="3167241" cy="158362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lme4 package R</a:t>
          </a:r>
        </a:p>
      </dsp:txBody>
      <dsp:txXfrm>
        <a:off x="5501968" y="47889"/>
        <a:ext cx="3074475" cy="14908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62327-1377-4277-A42F-329B00881548}" type="datetimeFigureOut">
              <a:rPr lang="en-US" smtClean="0"/>
              <a:t>3/2/22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35863-8DF6-4934-95BF-5BB6B3294E93}" type="slidenum">
              <a:rPr lang="en-US" smtClean="0"/>
              <a:t>‹#›</a:t>
            </a:fld>
            <a:endParaRPr lang="en-US"/>
          </a:p>
        </p:txBody>
      </p:sp>
    </p:spTree>
    <p:extLst>
      <p:ext uri="{BB962C8B-B14F-4D97-AF65-F5344CB8AC3E}">
        <p14:creationId xmlns:p14="http://schemas.microsoft.com/office/powerpoint/2010/main" val="294933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35863-8DF6-4934-95BF-5BB6B3294E93}" type="slidenum">
              <a:rPr lang="en-US" smtClean="0"/>
              <a:t>3</a:t>
            </a:fld>
            <a:endParaRPr lang="en-US"/>
          </a:p>
        </p:txBody>
      </p:sp>
    </p:spTree>
    <p:extLst>
      <p:ext uri="{BB962C8B-B14F-4D97-AF65-F5344CB8AC3E}">
        <p14:creationId xmlns:p14="http://schemas.microsoft.com/office/powerpoint/2010/main" val="2403390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385C-E51A-40A9-95DC-60AC5C03DA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CB846C-3628-4E13-A7EA-F8345E908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8FF98-CD9D-4303-9F39-7A338AAB0F63}"/>
              </a:ext>
            </a:extLst>
          </p:cNvPr>
          <p:cNvSpPr>
            <a:spLocks noGrp="1"/>
          </p:cNvSpPr>
          <p:nvPr>
            <p:ph type="dt" sz="half" idx="10"/>
          </p:nvPr>
        </p:nvSpPr>
        <p:spPr/>
        <p:txBody>
          <a:bodyPr/>
          <a:lstStyle/>
          <a:p>
            <a:fld id="{11A6662E-FAF4-44BC-88B5-85A7CBFB6D30}" type="datetime1">
              <a:rPr lang="en-US" smtClean="0"/>
              <a:pPr/>
              <a:t>3/2/22</a:t>
            </a:fld>
            <a:endParaRPr lang="en-US"/>
          </a:p>
        </p:txBody>
      </p:sp>
      <p:sp>
        <p:nvSpPr>
          <p:cNvPr id="5" name="Footer Placeholder 4">
            <a:extLst>
              <a:ext uri="{FF2B5EF4-FFF2-40B4-BE49-F238E27FC236}">
                <a16:creationId xmlns:a16="http://schemas.microsoft.com/office/drawing/2014/main" id="{5354EC0B-1FD2-4445-A96A-4559DDC76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7F41F-6123-4165-89DC-042557997733}"/>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313046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032F-C310-4154-939B-11AC18B1C5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214E5F-C891-40F4-8F9C-C13D1A19C3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CA55C-F56D-4368-AFC4-B8491C21B7C7}"/>
              </a:ext>
            </a:extLst>
          </p:cNvPr>
          <p:cNvSpPr>
            <a:spLocks noGrp="1"/>
          </p:cNvSpPr>
          <p:nvPr>
            <p:ph type="dt" sz="half" idx="10"/>
          </p:nvPr>
        </p:nvSpPr>
        <p:spPr/>
        <p:txBody>
          <a:bodyPr/>
          <a:lstStyle/>
          <a:p>
            <a:fld id="{57E0CF6C-748E-4B7A-BC8B-3011EF78ED13}" type="datetime1">
              <a:rPr lang="en-US" smtClean="0"/>
              <a:pPr/>
              <a:t>3/2/22</a:t>
            </a:fld>
            <a:endParaRPr lang="en-US" dirty="0"/>
          </a:p>
        </p:txBody>
      </p:sp>
      <p:sp>
        <p:nvSpPr>
          <p:cNvPr id="5" name="Footer Placeholder 4">
            <a:extLst>
              <a:ext uri="{FF2B5EF4-FFF2-40B4-BE49-F238E27FC236}">
                <a16:creationId xmlns:a16="http://schemas.microsoft.com/office/drawing/2014/main" id="{C0380B37-E096-4C4B-B751-B5D0652883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61766E-1941-4A61-9942-1C6901DFA157}"/>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462135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66539-B35E-48B1-A707-3FBD83A1B9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7042CA-5EF6-4C00-971C-B04B7D3C4A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C7F19-6EAA-49FD-B20E-29D4BE841460}"/>
              </a:ext>
            </a:extLst>
          </p:cNvPr>
          <p:cNvSpPr>
            <a:spLocks noGrp="1"/>
          </p:cNvSpPr>
          <p:nvPr>
            <p:ph type="dt" sz="half" idx="10"/>
          </p:nvPr>
        </p:nvSpPr>
        <p:spPr/>
        <p:txBody>
          <a:bodyPr/>
          <a:lstStyle/>
          <a:p>
            <a:fld id="{57E0CF6C-748E-4B7A-BC8B-3011EF78ED13}" type="datetime1">
              <a:rPr lang="en-US" smtClean="0"/>
              <a:pPr/>
              <a:t>3/2/22</a:t>
            </a:fld>
            <a:endParaRPr lang="en-US" dirty="0"/>
          </a:p>
        </p:txBody>
      </p:sp>
      <p:sp>
        <p:nvSpPr>
          <p:cNvPr id="5" name="Footer Placeholder 4">
            <a:extLst>
              <a:ext uri="{FF2B5EF4-FFF2-40B4-BE49-F238E27FC236}">
                <a16:creationId xmlns:a16="http://schemas.microsoft.com/office/drawing/2014/main" id="{CD601AC0-CFF3-4D7F-AA80-F8B891FFD1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A97C60-994F-4AE4-9EC7-198BF0D51B4B}"/>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0105525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1721-9339-4A6F-AD02-6BBC73470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063A4D-F208-42B7-B1B9-625CD4142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EFA8B-CB4C-4083-AC88-A734EB96FB8A}"/>
              </a:ext>
            </a:extLst>
          </p:cNvPr>
          <p:cNvSpPr>
            <a:spLocks noGrp="1"/>
          </p:cNvSpPr>
          <p:nvPr>
            <p:ph type="dt" sz="half" idx="10"/>
          </p:nvPr>
        </p:nvSpPr>
        <p:spPr/>
        <p:txBody>
          <a:bodyPr/>
          <a:lstStyle/>
          <a:p>
            <a:fld id="{57E0CF6C-748E-4B7A-BC8B-3011EF78ED13}" type="datetime1">
              <a:rPr lang="en-US" smtClean="0"/>
              <a:pPr/>
              <a:t>3/2/22</a:t>
            </a:fld>
            <a:endParaRPr lang="en-US" dirty="0"/>
          </a:p>
        </p:txBody>
      </p:sp>
      <p:sp>
        <p:nvSpPr>
          <p:cNvPr id="5" name="Footer Placeholder 4">
            <a:extLst>
              <a:ext uri="{FF2B5EF4-FFF2-40B4-BE49-F238E27FC236}">
                <a16:creationId xmlns:a16="http://schemas.microsoft.com/office/drawing/2014/main" id="{668750C1-AF8D-4E2A-AF8F-0300A21B04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D4C677-CF31-4A17-BA31-800F1905492F}"/>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670891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5CC26-9403-4A5B-AFAD-C419AAB3EC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D24231-E9F6-4362-B5D6-D827522CC9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CDB710-C101-4157-9D68-E1F7E07FCD0D}"/>
              </a:ext>
            </a:extLst>
          </p:cNvPr>
          <p:cNvSpPr>
            <a:spLocks noGrp="1"/>
          </p:cNvSpPr>
          <p:nvPr>
            <p:ph type="dt" sz="half" idx="10"/>
          </p:nvPr>
        </p:nvSpPr>
        <p:spPr/>
        <p:txBody>
          <a:bodyPr/>
          <a:lstStyle/>
          <a:p>
            <a:fld id="{15417D9E-721A-44BB-8863-9873FE64DA75}" type="datetime1">
              <a:rPr lang="en-US" smtClean="0"/>
              <a:t>3/2/22</a:t>
            </a:fld>
            <a:endParaRPr lang="en-US"/>
          </a:p>
        </p:txBody>
      </p:sp>
      <p:sp>
        <p:nvSpPr>
          <p:cNvPr id="5" name="Footer Placeholder 4">
            <a:extLst>
              <a:ext uri="{FF2B5EF4-FFF2-40B4-BE49-F238E27FC236}">
                <a16:creationId xmlns:a16="http://schemas.microsoft.com/office/drawing/2014/main" id="{F7253607-5CAA-489A-8299-D3B9B8BBA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58414-2414-4D09-B2B5-72D46FA6378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5812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47AA-4A56-47F3-9842-C2D4276122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50903-2B6F-41DB-8A60-86030E100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85893B-B40A-44DB-82F5-E4C15615AC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4180A8-3C86-4447-B3FB-0CB5877A30C2}"/>
              </a:ext>
            </a:extLst>
          </p:cNvPr>
          <p:cNvSpPr>
            <a:spLocks noGrp="1"/>
          </p:cNvSpPr>
          <p:nvPr>
            <p:ph type="dt" sz="half" idx="10"/>
          </p:nvPr>
        </p:nvSpPr>
        <p:spPr/>
        <p:txBody>
          <a:bodyPr/>
          <a:lstStyle/>
          <a:p>
            <a:fld id="{57E0CF6C-748E-4B7A-BC8B-3011EF78ED13}" type="datetime1">
              <a:rPr lang="en-US" smtClean="0"/>
              <a:pPr/>
              <a:t>3/2/22</a:t>
            </a:fld>
            <a:endParaRPr lang="en-US" dirty="0"/>
          </a:p>
        </p:txBody>
      </p:sp>
      <p:sp>
        <p:nvSpPr>
          <p:cNvPr id="6" name="Footer Placeholder 5">
            <a:extLst>
              <a:ext uri="{FF2B5EF4-FFF2-40B4-BE49-F238E27FC236}">
                <a16:creationId xmlns:a16="http://schemas.microsoft.com/office/drawing/2014/main" id="{DE5AE710-8D1D-4332-9DE5-D4C5EF891B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F443B0-CB04-49B2-ACFB-38840FE8B3F5}"/>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7688511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BBD3-FDB3-4B42-A4C1-693F996CF6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2C864D-2611-4EE8-A31B-203E15A7F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A7E790-3863-4CD8-BE6B-36B10FC21C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CCC21F-D06C-462A-A750-4E7FF7093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4197E-298A-4CD7-909A-6C84427580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AA9FFA-E67A-41F4-8417-487552B813CD}"/>
              </a:ext>
            </a:extLst>
          </p:cNvPr>
          <p:cNvSpPr>
            <a:spLocks noGrp="1"/>
          </p:cNvSpPr>
          <p:nvPr>
            <p:ph type="dt" sz="half" idx="10"/>
          </p:nvPr>
        </p:nvSpPr>
        <p:spPr/>
        <p:txBody>
          <a:bodyPr/>
          <a:lstStyle/>
          <a:p>
            <a:fld id="{57E0CF6C-748E-4B7A-BC8B-3011EF78ED13}" type="datetime1">
              <a:rPr lang="en-US" smtClean="0"/>
              <a:pPr/>
              <a:t>3/2/22</a:t>
            </a:fld>
            <a:endParaRPr lang="en-US" dirty="0"/>
          </a:p>
        </p:txBody>
      </p:sp>
      <p:sp>
        <p:nvSpPr>
          <p:cNvPr id="8" name="Footer Placeholder 7">
            <a:extLst>
              <a:ext uri="{FF2B5EF4-FFF2-40B4-BE49-F238E27FC236}">
                <a16:creationId xmlns:a16="http://schemas.microsoft.com/office/drawing/2014/main" id="{3A441550-8FD7-4D2F-A291-15B1610577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97D201A-8508-4FEA-9E7A-7F4A12F2C5EF}"/>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5302701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1668-F9A5-4977-A3AA-B8EBCB869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D9B1C4-8123-44D5-AB4F-33ABCD60B492}"/>
              </a:ext>
            </a:extLst>
          </p:cNvPr>
          <p:cNvSpPr>
            <a:spLocks noGrp="1"/>
          </p:cNvSpPr>
          <p:nvPr>
            <p:ph type="dt" sz="half" idx="10"/>
          </p:nvPr>
        </p:nvSpPr>
        <p:spPr/>
        <p:txBody>
          <a:bodyPr/>
          <a:lstStyle/>
          <a:p>
            <a:fld id="{3AB41CFF-90C9-47B3-9DA1-F2BF8D839F7E}" type="datetime1">
              <a:rPr lang="en-US" smtClean="0"/>
              <a:t>3/2/22</a:t>
            </a:fld>
            <a:endParaRPr lang="en-US"/>
          </a:p>
        </p:txBody>
      </p:sp>
      <p:sp>
        <p:nvSpPr>
          <p:cNvPr id="4" name="Footer Placeholder 3">
            <a:extLst>
              <a:ext uri="{FF2B5EF4-FFF2-40B4-BE49-F238E27FC236}">
                <a16:creationId xmlns:a16="http://schemas.microsoft.com/office/drawing/2014/main" id="{75E244E2-CA4D-4CCD-9ACC-4DBF4FD1E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47F0C-396A-4EEE-966E-31ECE383688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577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AB60CA-0B0C-4750-9EB5-BC289EB8D110}"/>
              </a:ext>
            </a:extLst>
          </p:cNvPr>
          <p:cNvSpPr>
            <a:spLocks noGrp="1"/>
          </p:cNvSpPr>
          <p:nvPr>
            <p:ph type="dt" sz="half" idx="10"/>
          </p:nvPr>
        </p:nvSpPr>
        <p:spPr/>
        <p:txBody>
          <a:bodyPr/>
          <a:lstStyle/>
          <a:p>
            <a:fld id="{F06048FA-06AB-4884-A69B-986B96E68A24}" type="datetime1">
              <a:rPr lang="en-US" smtClean="0"/>
              <a:t>3/2/22</a:t>
            </a:fld>
            <a:endParaRPr lang="en-US"/>
          </a:p>
        </p:txBody>
      </p:sp>
      <p:sp>
        <p:nvSpPr>
          <p:cNvPr id="3" name="Footer Placeholder 2">
            <a:extLst>
              <a:ext uri="{FF2B5EF4-FFF2-40B4-BE49-F238E27FC236}">
                <a16:creationId xmlns:a16="http://schemas.microsoft.com/office/drawing/2014/main" id="{C5517A73-0858-4EBB-8FCC-7D630A8D5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0ABAC1-ECEC-42B8-BC09-F070BCEEBE8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889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B93-B00D-46B2-9BCA-8C71068A41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5731B-148A-45F1-A39B-94C2079D9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F938C5-B154-4E25-8700-9883C5EF24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DF210-3A32-4E9C-980E-2342188CDA9F}"/>
              </a:ext>
            </a:extLst>
          </p:cNvPr>
          <p:cNvSpPr>
            <a:spLocks noGrp="1"/>
          </p:cNvSpPr>
          <p:nvPr>
            <p:ph type="dt" sz="half" idx="10"/>
          </p:nvPr>
        </p:nvSpPr>
        <p:spPr/>
        <p:txBody>
          <a:bodyPr/>
          <a:lstStyle/>
          <a:p>
            <a:fld id="{57E0CF6C-748E-4B7A-BC8B-3011EF78ED13}" type="datetime1">
              <a:rPr lang="en-US" smtClean="0"/>
              <a:pPr/>
              <a:t>3/2/22</a:t>
            </a:fld>
            <a:endParaRPr lang="en-US" dirty="0"/>
          </a:p>
        </p:txBody>
      </p:sp>
      <p:sp>
        <p:nvSpPr>
          <p:cNvPr id="6" name="Footer Placeholder 5">
            <a:extLst>
              <a:ext uri="{FF2B5EF4-FFF2-40B4-BE49-F238E27FC236}">
                <a16:creationId xmlns:a16="http://schemas.microsoft.com/office/drawing/2014/main" id="{AAF8A963-3084-4E32-83FA-E39AC6B160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75A2EA-9212-4B82-B8C0-ABC1DA095FD8}"/>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0477401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A2E3-9805-40A4-B50C-92DB2918D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02BFD5-FC91-4C7A-A925-26E6BDD08C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975B56-7BAB-459C-8251-438A52470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E5113-ABCD-404F-8311-3B9CC5B98042}"/>
              </a:ext>
            </a:extLst>
          </p:cNvPr>
          <p:cNvSpPr>
            <a:spLocks noGrp="1"/>
          </p:cNvSpPr>
          <p:nvPr>
            <p:ph type="dt" sz="half" idx="10"/>
          </p:nvPr>
        </p:nvSpPr>
        <p:spPr/>
        <p:txBody>
          <a:bodyPr/>
          <a:lstStyle/>
          <a:p>
            <a:fld id="{78AC6A5B-8AE7-4A41-B5A7-9ADC6686DC18}" type="datetime1">
              <a:rPr lang="en-US" smtClean="0"/>
              <a:t>3/2/22</a:t>
            </a:fld>
            <a:endParaRPr lang="en-US"/>
          </a:p>
        </p:txBody>
      </p:sp>
      <p:sp>
        <p:nvSpPr>
          <p:cNvPr id="6" name="Footer Placeholder 5">
            <a:extLst>
              <a:ext uri="{FF2B5EF4-FFF2-40B4-BE49-F238E27FC236}">
                <a16:creationId xmlns:a16="http://schemas.microsoft.com/office/drawing/2014/main" id="{589D21AD-EF9D-4149-96A7-9A33E1B8D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8AE50-2AA7-4045-9A63-0C5F441A1D4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38085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83BAE-E6D2-4F65-A3F6-14C9EE8F7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7344E-C792-45D3-B0E5-46AC2C186C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01192-CEAC-410A-BDFE-4A80BD9EC4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3/2/22</a:t>
            </a:fld>
            <a:endParaRPr lang="en-US" dirty="0"/>
          </a:p>
        </p:txBody>
      </p:sp>
      <p:sp>
        <p:nvSpPr>
          <p:cNvPr id="5" name="Footer Placeholder 4">
            <a:extLst>
              <a:ext uri="{FF2B5EF4-FFF2-40B4-BE49-F238E27FC236}">
                <a16:creationId xmlns:a16="http://schemas.microsoft.com/office/drawing/2014/main" id="{B44E8B66-EEEA-4F00-8F3B-314AD0746C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9CFF567-9020-4F07-9259-A25F0B923D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56622090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rt path in a garden&#10;&#10;Description automatically generated">
            <a:extLst>
              <a:ext uri="{FF2B5EF4-FFF2-40B4-BE49-F238E27FC236}">
                <a16:creationId xmlns:a16="http://schemas.microsoft.com/office/drawing/2014/main" id="{464A76C5-3BE6-4255-90DC-F779D490BD67}"/>
              </a:ext>
            </a:extLst>
          </p:cNvPr>
          <p:cNvPicPr>
            <a:picLocks noChangeAspect="1"/>
          </p:cNvPicPr>
          <p:nvPr/>
        </p:nvPicPr>
        <p:blipFill rotWithShape="1">
          <a:blip r:embed="rId2">
            <a:alphaModFix amt="30000"/>
            <a:extLst>
              <a:ext uri="{BEBA8EAE-BF5A-486C-A8C5-ECC9F3942E4B}">
                <a14:imgProps xmlns:a14="http://schemas.microsoft.com/office/drawing/2010/main">
                  <a14:imgLayer r:embed="rId3">
                    <a14:imgEffect>
                      <a14:saturation sat="200000"/>
                    </a14:imgEffect>
                  </a14:imgLayer>
                </a14:imgProps>
              </a:ext>
            </a:extLst>
          </a:blip>
          <a:srcRect t="15496" b="9001"/>
          <a:stretch/>
        </p:blipFill>
        <p:spPr>
          <a:xfrm>
            <a:off x="589244" y="0"/>
            <a:ext cx="11013514" cy="6195072"/>
          </a:xfrm>
          <a:prstGeom prst="rect">
            <a:avLst/>
          </a:prstGeom>
        </p:spPr>
      </p:pic>
      <p:sp>
        <p:nvSpPr>
          <p:cNvPr id="38"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FF55288-17E0-48AB-A710-D1DC58C6ED9B}"/>
              </a:ext>
            </a:extLst>
          </p:cNvPr>
          <p:cNvSpPr>
            <a:spLocks noGrp="1"/>
          </p:cNvSpPr>
          <p:nvPr>
            <p:ph type="ctrTitle"/>
          </p:nvPr>
        </p:nvSpPr>
        <p:spPr>
          <a:xfrm>
            <a:off x="1403632" y="914399"/>
            <a:ext cx="9283781" cy="2595563"/>
          </a:xfrm>
        </p:spPr>
        <p:txBody>
          <a:bodyPr>
            <a:normAutofit/>
          </a:bodyPr>
          <a:lstStyle/>
          <a:p>
            <a:pPr marL="0" marR="0">
              <a:spcBef>
                <a:spcPts val="0"/>
              </a:spcBef>
              <a:spcAft>
                <a:spcPts val="800"/>
              </a:spcAft>
            </a:pPr>
            <a:r>
              <a:rPr lang="en-US" sz="5000" b="1" dirty="0">
                <a:ln>
                  <a:solidFill>
                    <a:schemeClr val="accent1">
                      <a:lumMod val="60000"/>
                      <a:lumOff val="40000"/>
                    </a:schemeClr>
                  </a:solidFill>
                </a:ln>
                <a:solidFill>
                  <a:schemeClr val="bg1"/>
                </a:solidFill>
                <a:latin typeface="+mn-lt"/>
                <a:ea typeface="Calibri" panose="020F0502020204030204" pitchFamily="34" charset="0"/>
                <a:cs typeface="Mangal" panose="02040503050203030202" pitchFamily="18" charset="0"/>
              </a:rPr>
              <a:t>Warming impacts on soil carbon dynamics and crop yield in irrigated and dryland cotton. </a:t>
            </a:r>
            <a:endParaRPr lang="en-US" sz="5000" dirty="0">
              <a:ln>
                <a:solidFill>
                  <a:schemeClr val="accent1">
                    <a:lumMod val="60000"/>
                    <a:lumOff val="40000"/>
                  </a:schemeClr>
                </a:solidFill>
              </a:ln>
              <a:solidFill>
                <a:schemeClr val="bg1"/>
              </a:solidFill>
              <a:latin typeface="Calibri" panose="020F0502020204030204" pitchFamily="34" charset="0"/>
              <a:ea typeface="Calibri" panose="020F0502020204030204" pitchFamily="34" charset="0"/>
              <a:cs typeface="Mangal" panose="02040503050203030202" pitchFamily="18" charset="0"/>
            </a:endParaRPr>
          </a:p>
        </p:txBody>
      </p:sp>
      <p:sp>
        <p:nvSpPr>
          <p:cNvPr id="40"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id="{3EB10BA0-09F9-44A0-A8C8-C5ABD7A5A97F}"/>
              </a:ext>
            </a:extLst>
          </p:cNvPr>
          <p:cNvSpPr>
            <a:spLocks noGrp="1"/>
          </p:cNvSpPr>
          <p:nvPr>
            <p:ph type="subTitle" idx="1"/>
          </p:nvPr>
        </p:nvSpPr>
        <p:spPr>
          <a:xfrm>
            <a:off x="1403632" y="3602037"/>
            <a:ext cx="9283781" cy="2446338"/>
          </a:xfrm>
        </p:spPr>
        <p:txBody>
          <a:bodyPr>
            <a:normAutofit/>
          </a:bodyPr>
          <a:lstStyle/>
          <a:p>
            <a:pPr lvl="8"/>
            <a:endParaRPr lang="en-US" sz="2200" dirty="0">
              <a:solidFill>
                <a:schemeClr val="bg1"/>
              </a:solidFill>
            </a:endParaRPr>
          </a:p>
          <a:p>
            <a:pPr lvl="8"/>
            <a:r>
              <a:rPr lang="en-US" sz="2200" dirty="0">
                <a:solidFill>
                  <a:schemeClr val="bg1"/>
                </a:solidFill>
              </a:rPr>
              <a:t>Pawan Devkota</a:t>
            </a:r>
          </a:p>
          <a:p>
            <a:pPr lvl="8"/>
            <a:r>
              <a:rPr lang="en-US" sz="2200" dirty="0">
                <a:solidFill>
                  <a:schemeClr val="bg1"/>
                </a:solidFill>
              </a:rPr>
              <a:t>MS Biology</a:t>
            </a:r>
          </a:p>
          <a:p>
            <a:pPr lvl="8"/>
            <a:r>
              <a:rPr lang="en-US" sz="2200" dirty="0">
                <a:solidFill>
                  <a:schemeClr val="bg1"/>
                </a:solidFill>
              </a:rPr>
              <a:t>(van </a:t>
            </a:r>
            <a:r>
              <a:rPr lang="en-US" sz="2200" dirty="0" err="1">
                <a:solidFill>
                  <a:schemeClr val="bg1"/>
                </a:solidFill>
              </a:rPr>
              <a:t>Gestel</a:t>
            </a:r>
            <a:r>
              <a:rPr lang="en-US" sz="2200" dirty="0">
                <a:solidFill>
                  <a:schemeClr val="bg1"/>
                </a:solidFill>
              </a:rPr>
              <a:t> Lab)</a:t>
            </a:r>
          </a:p>
        </p:txBody>
      </p:sp>
      <p:sp>
        <p:nvSpPr>
          <p:cNvPr id="42" name="Rectangle 41">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51" name="Rectangle 45">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65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3425BD8-2115-4519-824A-D70EA6B997D4}"/>
              </a:ext>
            </a:extLst>
          </p:cNvPr>
          <p:cNvSpPr/>
          <p:nvPr/>
        </p:nvSpPr>
        <p:spPr>
          <a:xfrm>
            <a:off x="5203368" y="4394821"/>
            <a:ext cx="1698171" cy="538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a:t>
            </a:r>
          </a:p>
        </p:txBody>
      </p:sp>
      <p:sp>
        <p:nvSpPr>
          <p:cNvPr id="5" name="Rectangle: Rounded Corners 4">
            <a:extLst>
              <a:ext uri="{FF2B5EF4-FFF2-40B4-BE49-F238E27FC236}">
                <a16:creationId xmlns:a16="http://schemas.microsoft.com/office/drawing/2014/main" id="{79E4A209-5386-45DA-8BC6-196D259C5F57}"/>
              </a:ext>
            </a:extLst>
          </p:cNvPr>
          <p:cNvSpPr/>
          <p:nvPr/>
        </p:nvSpPr>
        <p:spPr>
          <a:xfrm>
            <a:off x="2499048" y="993612"/>
            <a:ext cx="1421363" cy="538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Warming</a:t>
            </a:r>
          </a:p>
        </p:txBody>
      </p:sp>
      <p:sp>
        <p:nvSpPr>
          <p:cNvPr id="6" name="Rectangle: Rounded Corners 5">
            <a:extLst>
              <a:ext uri="{FF2B5EF4-FFF2-40B4-BE49-F238E27FC236}">
                <a16:creationId xmlns:a16="http://schemas.microsoft.com/office/drawing/2014/main" id="{94A78506-31D3-4B46-8461-862D2D28B6B3}"/>
              </a:ext>
            </a:extLst>
          </p:cNvPr>
          <p:cNvSpPr/>
          <p:nvPr/>
        </p:nvSpPr>
        <p:spPr>
          <a:xfrm>
            <a:off x="4957663" y="993612"/>
            <a:ext cx="1421363" cy="5380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 in precipitation</a:t>
            </a:r>
          </a:p>
        </p:txBody>
      </p:sp>
      <p:sp>
        <p:nvSpPr>
          <p:cNvPr id="7" name="Rectangle: Rounded Corners 6">
            <a:extLst>
              <a:ext uri="{FF2B5EF4-FFF2-40B4-BE49-F238E27FC236}">
                <a16:creationId xmlns:a16="http://schemas.microsoft.com/office/drawing/2014/main" id="{40307D2A-9B49-49C1-B86A-0FB205E4716B}"/>
              </a:ext>
            </a:extLst>
          </p:cNvPr>
          <p:cNvSpPr/>
          <p:nvPr/>
        </p:nvSpPr>
        <p:spPr>
          <a:xfrm>
            <a:off x="7417840" y="993612"/>
            <a:ext cx="1707502" cy="538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Increased CO2 concentration</a:t>
            </a:r>
          </a:p>
        </p:txBody>
      </p:sp>
      <p:sp>
        <p:nvSpPr>
          <p:cNvPr id="8" name="Rectangle: Rounded Corners 7">
            <a:extLst>
              <a:ext uri="{FF2B5EF4-FFF2-40B4-BE49-F238E27FC236}">
                <a16:creationId xmlns:a16="http://schemas.microsoft.com/office/drawing/2014/main" id="{71AEA771-315F-482E-846E-F854769E47DF}"/>
              </a:ext>
            </a:extLst>
          </p:cNvPr>
          <p:cNvSpPr/>
          <p:nvPr/>
        </p:nvSpPr>
        <p:spPr>
          <a:xfrm>
            <a:off x="3065105" y="2931364"/>
            <a:ext cx="1698171" cy="8584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microbial activity</a:t>
            </a:r>
          </a:p>
        </p:txBody>
      </p:sp>
      <p:sp>
        <p:nvSpPr>
          <p:cNvPr id="9" name="Rectangle: Rounded Corners 8">
            <a:extLst>
              <a:ext uri="{FF2B5EF4-FFF2-40B4-BE49-F238E27FC236}">
                <a16:creationId xmlns:a16="http://schemas.microsoft.com/office/drawing/2014/main" id="{189262AB-4252-42F0-84FE-9CEFD76192C1}"/>
              </a:ext>
            </a:extLst>
          </p:cNvPr>
          <p:cNvSpPr/>
          <p:nvPr/>
        </p:nvSpPr>
        <p:spPr>
          <a:xfrm>
            <a:off x="7294211" y="2931363"/>
            <a:ext cx="1954759" cy="8584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Net primary production (NPP)</a:t>
            </a:r>
          </a:p>
        </p:txBody>
      </p:sp>
      <p:sp>
        <p:nvSpPr>
          <p:cNvPr id="10" name="Rectangle: Rounded Corners 9">
            <a:extLst>
              <a:ext uri="{FF2B5EF4-FFF2-40B4-BE49-F238E27FC236}">
                <a16:creationId xmlns:a16="http://schemas.microsoft.com/office/drawing/2014/main" id="{0FD9BC29-9DA1-4082-A77E-4BBF5F5ABE97}"/>
              </a:ext>
            </a:extLst>
          </p:cNvPr>
          <p:cNvSpPr/>
          <p:nvPr/>
        </p:nvSpPr>
        <p:spPr>
          <a:xfrm>
            <a:off x="4763276" y="133639"/>
            <a:ext cx="1810138" cy="4292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Change</a:t>
            </a:r>
          </a:p>
        </p:txBody>
      </p:sp>
      <p:sp>
        <p:nvSpPr>
          <p:cNvPr id="11" name="Rectangle: Rounded Corners 10">
            <a:extLst>
              <a:ext uri="{FF2B5EF4-FFF2-40B4-BE49-F238E27FC236}">
                <a16:creationId xmlns:a16="http://schemas.microsoft.com/office/drawing/2014/main" id="{960F94B5-6EF4-40DF-91F6-2DB6B6874785}"/>
              </a:ext>
            </a:extLst>
          </p:cNvPr>
          <p:cNvSpPr/>
          <p:nvPr/>
        </p:nvSpPr>
        <p:spPr>
          <a:xfrm>
            <a:off x="3782006" y="1960886"/>
            <a:ext cx="1421362" cy="5380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Moisture</a:t>
            </a:r>
          </a:p>
        </p:txBody>
      </p:sp>
      <p:sp>
        <p:nvSpPr>
          <p:cNvPr id="12" name="Rectangle: Rounded Corners 11">
            <a:extLst>
              <a:ext uri="{FF2B5EF4-FFF2-40B4-BE49-F238E27FC236}">
                <a16:creationId xmlns:a16="http://schemas.microsoft.com/office/drawing/2014/main" id="{D113E54B-7F20-48AF-BE4E-CF66F8EE67F8}"/>
              </a:ext>
            </a:extLst>
          </p:cNvPr>
          <p:cNvSpPr/>
          <p:nvPr/>
        </p:nvSpPr>
        <p:spPr>
          <a:xfrm>
            <a:off x="5308733" y="5519156"/>
            <a:ext cx="1421363" cy="6904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respiration</a:t>
            </a:r>
          </a:p>
        </p:txBody>
      </p:sp>
      <p:cxnSp>
        <p:nvCxnSpPr>
          <p:cNvPr id="14" name="Connector: Elbow 13">
            <a:extLst>
              <a:ext uri="{FF2B5EF4-FFF2-40B4-BE49-F238E27FC236}">
                <a16:creationId xmlns:a16="http://schemas.microsoft.com/office/drawing/2014/main" id="{F28BC1C7-CBA7-44DB-A314-99898E75079B}"/>
              </a:ext>
            </a:extLst>
          </p:cNvPr>
          <p:cNvCxnSpPr>
            <a:stCxn id="10" idx="1"/>
            <a:endCxn id="5" idx="0"/>
          </p:cNvCxnSpPr>
          <p:nvPr/>
        </p:nvCxnSpPr>
        <p:spPr>
          <a:xfrm rot="10800000" flipV="1">
            <a:off x="3209730" y="348242"/>
            <a:ext cx="1553546" cy="645369"/>
          </a:xfrm>
          <a:prstGeom prst="bentConnector2">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a:extLst>
              <a:ext uri="{FF2B5EF4-FFF2-40B4-BE49-F238E27FC236}">
                <a16:creationId xmlns:a16="http://schemas.microsoft.com/office/drawing/2014/main" id="{6FCCEEC7-CA30-4AD7-94BF-9A43F970BEBD}"/>
              </a:ext>
            </a:extLst>
          </p:cNvPr>
          <p:cNvCxnSpPr>
            <a:stCxn id="10" idx="2"/>
            <a:endCxn id="6" idx="0"/>
          </p:cNvCxnSpPr>
          <p:nvPr/>
        </p:nvCxnSpPr>
        <p:spPr>
          <a:xfrm>
            <a:off x="5668345" y="562847"/>
            <a:ext cx="0" cy="430765"/>
          </a:xfrm>
          <a:prstGeom prst="straightConnector1">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35" name="Connector: Elbow 34">
            <a:extLst>
              <a:ext uri="{FF2B5EF4-FFF2-40B4-BE49-F238E27FC236}">
                <a16:creationId xmlns:a16="http://schemas.microsoft.com/office/drawing/2014/main" id="{F4F93064-77DA-4E2B-9E46-EEDA8164CDB3}"/>
              </a:ext>
            </a:extLst>
          </p:cNvPr>
          <p:cNvCxnSpPr>
            <a:stCxn id="6" idx="2"/>
            <a:endCxn id="11" idx="3"/>
          </p:cNvCxnSpPr>
          <p:nvPr/>
        </p:nvCxnSpPr>
        <p:spPr>
          <a:xfrm rot="5400000">
            <a:off x="5086737" y="1648311"/>
            <a:ext cx="698241" cy="464977"/>
          </a:xfrm>
          <a:prstGeom prst="bentConnector2">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37" name="Connector: Elbow 36">
            <a:extLst>
              <a:ext uri="{FF2B5EF4-FFF2-40B4-BE49-F238E27FC236}">
                <a16:creationId xmlns:a16="http://schemas.microsoft.com/office/drawing/2014/main" id="{77A77DE2-A56C-4CC2-B221-74D2B74015D6}"/>
              </a:ext>
            </a:extLst>
          </p:cNvPr>
          <p:cNvCxnSpPr>
            <a:stCxn id="5" idx="2"/>
            <a:endCxn id="11" idx="1"/>
          </p:cNvCxnSpPr>
          <p:nvPr/>
        </p:nvCxnSpPr>
        <p:spPr>
          <a:xfrm rot="16200000" flipH="1">
            <a:off x="3146747" y="1594661"/>
            <a:ext cx="698242" cy="572276"/>
          </a:xfrm>
          <a:prstGeom prst="bentConnector2">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F735E6C6-EEF9-4655-993A-DFB6898D75C2}"/>
              </a:ext>
            </a:extLst>
          </p:cNvPr>
          <p:cNvCxnSpPr>
            <a:stCxn id="7" idx="2"/>
            <a:endCxn id="9" idx="0"/>
          </p:cNvCxnSpPr>
          <p:nvPr/>
        </p:nvCxnSpPr>
        <p:spPr>
          <a:xfrm>
            <a:off x="8271591" y="1531678"/>
            <a:ext cx="0" cy="1399685"/>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38C66EA7-E34A-4AAA-9C03-3B13867D6A57}"/>
              </a:ext>
            </a:extLst>
          </p:cNvPr>
          <p:cNvCxnSpPr/>
          <p:nvPr/>
        </p:nvCxnSpPr>
        <p:spPr>
          <a:xfrm>
            <a:off x="3209729" y="2229919"/>
            <a:ext cx="0" cy="701444"/>
          </a:xfrm>
          <a:prstGeom prst="straightConnector1">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46" name="Straight Arrow Connector 45">
            <a:extLst>
              <a:ext uri="{FF2B5EF4-FFF2-40B4-BE49-F238E27FC236}">
                <a16:creationId xmlns:a16="http://schemas.microsoft.com/office/drawing/2014/main" id="{845BEB69-7BCE-43CE-AA2D-ACE29B4F3019}"/>
              </a:ext>
            </a:extLst>
          </p:cNvPr>
          <p:cNvCxnSpPr>
            <a:cxnSpLocks/>
          </p:cNvCxnSpPr>
          <p:nvPr/>
        </p:nvCxnSpPr>
        <p:spPr>
          <a:xfrm>
            <a:off x="4492687" y="2508284"/>
            <a:ext cx="0" cy="424519"/>
          </a:xfrm>
          <a:prstGeom prst="straightConnector1">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56" name="Connector: Elbow 55">
            <a:extLst>
              <a:ext uri="{FF2B5EF4-FFF2-40B4-BE49-F238E27FC236}">
                <a16:creationId xmlns:a16="http://schemas.microsoft.com/office/drawing/2014/main" id="{1BBD2DA9-FABE-4D82-B7D9-47A7AD902923}"/>
              </a:ext>
            </a:extLst>
          </p:cNvPr>
          <p:cNvCxnSpPr>
            <a:stCxn id="8" idx="2"/>
            <a:endCxn id="4" idx="1"/>
          </p:cNvCxnSpPr>
          <p:nvPr/>
        </p:nvCxnSpPr>
        <p:spPr>
          <a:xfrm rot="16200000" flipH="1">
            <a:off x="4121743" y="3582228"/>
            <a:ext cx="874073" cy="1289177"/>
          </a:xfrm>
          <a:prstGeom prst="bentConnector2">
            <a:avLst/>
          </a:prstGeom>
          <a:ln w="38100">
            <a:solidFill>
              <a:schemeClr val="tx1"/>
            </a:solidFill>
            <a:headEnd type="triangl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65" name="Connector: Elbow 64">
            <a:extLst>
              <a:ext uri="{FF2B5EF4-FFF2-40B4-BE49-F238E27FC236}">
                <a16:creationId xmlns:a16="http://schemas.microsoft.com/office/drawing/2014/main" id="{55825B79-F0BD-45BE-9A5D-C7AB9A795D22}"/>
              </a:ext>
            </a:extLst>
          </p:cNvPr>
          <p:cNvCxnSpPr>
            <a:cxnSpLocks/>
            <a:endCxn id="12" idx="1"/>
          </p:cNvCxnSpPr>
          <p:nvPr/>
        </p:nvCxnSpPr>
        <p:spPr>
          <a:xfrm rot="16200000" flipH="1">
            <a:off x="3364995" y="3920650"/>
            <a:ext cx="2074610" cy="1812865"/>
          </a:xfrm>
          <a:prstGeom prst="bentConnector2">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67" name="Connector: Elbow 66">
            <a:extLst>
              <a:ext uri="{FF2B5EF4-FFF2-40B4-BE49-F238E27FC236}">
                <a16:creationId xmlns:a16="http://schemas.microsoft.com/office/drawing/2014/main" id="{9D8E7885-AF8F-400B-BEE0-0ED956BC24F1}"/>
              </a:ext>
            </a:extLst>
          </p:cNvPr>
          <p:cNvCxnSpPr>
            <a:endCxn id="12" idx="3"/>
          </p:cNvCxnSpPr>
          <p:nvPr/>
        </p:nvCxnSpPr>
        <p:spPr>
          <a:xfrm rot="5400000">
            <a:off x="6655594" y="3864280"/>
            <a:ext cx="2074611" cy="1925605"/>
          </a:xfrm>
          <a:prstGeom prst="bentConnector2">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69" name="Rectangle: Rounded Corners 68">
            <a:extLst>
              <a:ext uri="{FF2B5EF4-FFF2-40B4-BE49-F238E27FC236}">
                <a16:creationId xmlns:a16="http://schemas.microsoft.com/office/drawing/2014/main" id="{FF84B7D8-3799-436E-AA8C-2E891C9A0046}"/>
              </a:ext>
            </a:extLst>
          </p:cNvPr>
          <p:cNvSpPr/>
          <p:nvPr/>
        </p:nvSpPr>
        <p:spPr>
          <a:xfrm>
            <a:off x="9248970" y="2048700"/>
            <a:ext cx="839753" cy="3624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CO2</a:t>
            </a:r>
          </a:p>
        </p:txBody>
      </p:sp>
      <p:cxnSp>
        <p:nvCxnSpPr>
          <p:cNvPr id="75" name="Connector: Elbow 74">
            <a:extLst>
              <a:ext uri="{FF2B5EF4-FFF2-40B4-BE49-F238E27FC236}">
                <a16:creationId xmlns:a16="http://schemas.microsoft.com/office/drawing/2014/main" id="{BB00B815-1E8F-4176-BF2B-55B6D8530E3A}"/>
              </a:ext>
            </a:extLst>
          </p:cNvPr>
          <p:cNvCxnSpPr>
            <a:stCxn id="12" idx="2"/>
            <a:endCxn id="69" idx="2"/>
          </p:cNvCxnSpPr>
          <p:nvPr/>
        </p:nvCxnSpPr>
        <p:spPr>
          <a:xfrm rot="5400000" flipH="1" flipV="1">
            <a:off x="5944890" y="2485662"/>
            <a:ext cx="3798482" cy="3649432"/>
          </a:xfrm>
          <a:prstGeom prst="bentConnector3">
            <a:avLst>
              <a:gd name="adj1" fmla="val -6018"/>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80" name="Connector: Elbow 79">
            <a:extLst>
              <a:ext uri="{FF2B5EF4-FFF2-40B4-BE49-F238E27FC236}">
                <a16:creationId xmlns:a16="http://schemas.microsoft.com/office/drawing/2014/main" id="{4834D1FE-7CDA-4939-B0A2-E09C247BBB4C}"/>
              </a:ext>
            </a:extLst>
          </p:cNvPr>
          <p:cNvCxnSpPr>
            <a:stCxn id="69" idx="0"/>
            <a:endCxn id="7" idx="3"/>
          </p:cNvCxnSpPr>
          <p:nvPr/>
        </p:nvCxnSpPr>
        <p:spPr>
          <a:xfrm rot="16200000" flipV="1">
            <a:off x="9004068" y="1383920"/>
            <a:ext cx="786055" cy="543505"/>
          </a:xfrm>
          <a:prstGeom prst="bentConnector2">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84" name="Straight Arrow Connector 83">
            <a:extLst>
              <a:ext uri="{FF2B5EF4-FFF2-40B4-BE49-F238E27FC236}">
                <a16:creationId xmlns:a16="http://schemas.microsoft.com/office/drawing/2014/main" id="{773BD481-3D75-4C55-B705-C6073BD42727}"/>
              </a:ext>
            </a:extLst>
          </p:cNvPr>
          <p:cNvCxnSpPr>
            <a:cxnSpLocks/>
            <a:stCxn id="4" idx="3"/>
          </p:cNvCxnSpPr>
          <p:nvPr/>
        </p:nvCxnSpPr>
        <p:spPr>
          <a:xfrm>
            <a:off x="6901539" y="4663854"/>
            <a:ext cx="2758756" cy="18661"/>
          </a:xfrm>
          <a:prstGeom prst="straightConnector1">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01" name="Straight Arrow Connector 100">
            <a:extLst>
              <a:ext uri="{FF2B5EF4-FFF2-40B4-BE49-F238E27FC236}">
                <a16:creationId xmlns:a16="http://schemas.microsoft.com/office/drawing/2014/main" id="{DB5CC0C3-87E0-4A9C-A755-D395AB7400E7}"/>
              </a:ext>
            </a:extLst>
          </p:cNvPr>
          <p:cNvCxnSpPr>
            <a:cxnSpLocks/>
          </p:cNvCxnSpPr>
          <p:nvPr/>
        </p:nvCxnSpPr>
        <p:spPr>
          <a:xfrm flipV="1">
            <a:off x="4753946" y="3355927"/>
            <a:ext cx="2530935" cy="1"/>
          </a:xfrm>
          <a:prstGeom prst="straightConnector1">
            <a:avLst/>
          </a:prstGeom>
          <a:ln w="38100">
            <a:solidFill>
              <a:schemeClr val="tx1"/>
            </a:solidFill>
            <a:headEnd type="triangl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118" name="Connector: Elbow 117">
            <a:extLst>
              <a:ext uri="{FF2B5EF4-FFF2-40B4-BE49-F238E27FC236}">
                <a16:creationId xmlns:a16="http://schemas.microsoft.com/office/drawing/2014/main" id="{8545689D-0A61-42A4-95E6-1E84FD045807}"/>
              </a:ext>
            </a:extLst>
          </p:cNvPr>
          <p:cNvCxnSpPr>
            <a:cxnSpLocks/>
            <a:stCxn id="9" idx="2"/>
          </p:cNvCxnSpPr>
          <p:nvPr/>
        </p:nvCxnSpPr>
        <p:spPr>
          <a:xfrm rot="5400000">
            <a:off x="7204788" y="3486535"/>
            <a:ext cx="763558" cy="1370049"/>
          </a:xfrm>
          <a:prstGeom prst="bentConnector2">
            <a:avLst/>
          </a:prstGeom>
          <a:ln w="38100">
            <a:solidFill>
              <a:srgbClr val="FF000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5" name="Elbow Connector 14">
            <a:extLst>
              <a:ext uri="{FF2B5EF4-FFF2-40B4-BE49-F238E27FC236}">
                <a16:creationId xmlns:a16="http://schemas.microsoft.com/office/drawing/2014/main" id="{021C761E-C6C2-3D42-94E1-FAC73A0FC2D8}"/>
              </a:ext>
            </a:extLst>
          </p:cNvPr>
          <p:cNvCxnSpPr>
            <a:stCxn id="7" idx="0"/>
            <a:endCxn id="10" idx="3"/>
          </p:cNvCxnSpPr>
          <p:nvPr/>
        </p:nvCxnSpPr>
        <p:spPr>
          <a:xfrm rot="16200000" flipV="1">
            <a:off x="7099819" y="-178161"/>
            <a:ext cx="645369" cy="1698177"/>
          </a:xfrm>
          <a:prstGeom prst="bentConnector2">
            <a:avLst/>
          </a:prstGeom>
          <a:ln w="381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37605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5B51-A36C-4676-A925-8573AE311864}"/>
              </a:ext>
            </a:extLst>
          </p:cNvPr>
          <p:cNvSpPr>
            <a:spLocks noGrp="1"/>
          </p:cNvSpPr>
          <p:nvPr>
            <p:ph type="title"/>
          </p:nvPr>
        </p:nvSpPr>
        <p:spPr>
          <a:xfrm>
            <a:off x="841247" y="581891"/>
            <a:ext cx="3771009" cy="3740727"/>
          </a:xfrm>
        </p:spPr>
        <p:txBody>
          <a:bodyPr vert="horz" lIns="91440" tIns="45720" rIns="91440" bIns="45720" rtlCol="0" anchor="b">
            <a:normAutofit/>
          </a:bodyPr>
          <a:lstStyle/>
          <a:p>
            <a:r>
              <a:rPr lang="en-US" sz="5400" kern="1200" dirty="0">
                <a:solidFill>
                  <a:schemeClr val="tx1"/>
                </a:solidFill>
                <a:latin typeface="+mj-lt"/>
                <a:ea typeface="+mj-ea"/>
                <a:cs typeface="+mj-cs"/>
              </a:rPr>
              <a:t>Climate-Carbon Feedback</a:t>
            </a:r>
          </a:p>
        </p:txBody>
      </p:sp>
      <p:sp>
        <p:nvSpPr>
          <p:cNvPr id="22" name="Rectangle 21">
            <a:extLst>
              <a:ext uri="{FF2B5EF4-FFF2-40B4-BE49-F238E27FC236}">
                <a16:creationId xmlns:a16="http://schemas.microsoft.com/office/drawing/2014/main" id="{5C9DABB9-E0C0-430B-8E47-BDC0F4E11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Diagram&#10;&#10;Description automatically generated">
            <a:extLst>
              <a:ext uri="{FF2B5EF4-FFF2-40B4-BE49-F238E27FC236}">
                <a16:creationId xmlns:a16="http://schemas.microsoft.com/office/drawing/2014/main" id="{38B53FC9-FFA9-44FE-A5E9-E46704387F00}"/>
              </a:ext>
            </a:extLst>
          </p:cNvPr>
          <p:cNvPicPr>
            <a:picLocks noChangeAspect="1"/>
          </p:cNvPicPr>
          <p:nvPr/>
        </p:nvPicPr>
        <p:blipFill>
          <a:blip r:embed="rId2"/>
          <a:stretch>
            <a:fillRect/>
          </a:stretch>
        </p:blipFill>
        <p:spPr>
          <a:xfrm>
            <a:off x="4807323" y="581891"/>
            <a:ext cx="6507669" cy="5564058"/>
          </a:xfrm>
          <a:prstGeom prst="rect">
            <a:avLst/>
          </a:prstGeom>
        </p:spPr>
      </p:pic>
    </p:spTree>
    <p:extLst>
      <p:ext uri="{BB962C8B-B14F-4D97-AF65-F5344CB8AC3E}">
        <p14:creationId xmlns:p14="http://schemas.microsoft.com/office/powerpoint/2010/main" val="153619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4" name="Straight Connector 2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8" name="Straight Connector 4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47F091C-4941-4D27-A881-69327C069FEE}"/>
              </a:ext>
            </a:extLst>
          </p:cNvPr>
          <p:cNvSpPr>
            <a:spLocks noGrp="1"/>
          </p:cNvSpPr>
          <p:nvPr>
            <p:ph type="title"/>
          </p:nvPr>
        </p:nvSpPr>
        <p:spPr>
          <a:xfrm>
            <a:off x="630936" y="495992"/>
            <a:ext cx="4195140" cy="5638831"/>
          </a:xfrm>
          <a:noFill/>
        </p:spPr>
        <p:txBody>
          <a:bodyPr anchor="ctr">
            <a:normAutofit/>
          </a:bodyPr>
          <a:lstStyle/>
          <a:p>
            <a:r>
              <a:rPr lang="en-US" sz="4800"/>
              <a:t>Overcoming carbon loss</a:t>
            </a:r>
          </a:p>
        </p:txBody>
      </p:sp>
      <p:graphicFrame>
        <p:nvGraphicFramePr>
          <p:cNvPr id="5" name="Content Placeholder 2">
            <a:extLst>
              <a:ext uri="{FF2B5EF4-FFF2-40B4-BE49-F238E27FC236}">
                <a16:creationId xmlns:a16="http://schemas.microsoft.com/office/drawing/2014/main" id="{C7CBACDC-BF2F-475D-9725-2E7940417C89}"/>
              </a:ext>
            </a:extLst>
          </p:cNvPr>
          <p:cNvGraphicFramePr>
            <a:graphicFrameLocks noGrp="1"/>
          </p:cNvGraphicFramePr>
          <p:nvPr>
            <p:ph idx="1"/>
            <p:extLst>
              <p:ext uri="{D42A27DB-BD31-4B8C-83A1-F6EECF244321}">
                <p14:modId xmlns:p14="http://schemas.microsoft.com/office/powerpoint/2010/main" val="299845036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11901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6BB68-8D52-40BA-B941-D98172DE107A}"/>
              </a:ext>
            </a:extLst>
          </p:cNvPr>
          <p:cNvSpPr>
            <a:spLocks noGrp="1"/>
          </p:cNvSpPr>
          <p:nvPr>
            <p:ph type="title"/>
          </p:nvPr>
        </p:nvSpPr>
        <p:spPr>
          <a:xfrm>
            <a:off x="1043631" y="809898"/>
            <a:ext cx="10173010" cy="1554480"/>
          </a:xfrm>
        </p:spPr>
        <p:txBody>
          <a:bodyPr anchor="ctr">
            <a:normAutofit/>
          </a:bodyPr>
          <a:lstStyle/>
          <a:p>
            <a:r>
              <a:rPr lang="en-US" sz="4800"/>
              <a:t>Objectives</a:t>
            </a:r>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EA436819-E3A8-4B58-97EA-8382170E5FB0}"/>
              </a:ext>
            </a:extLst>
          </p:cNvPr>
          <p:cNvGraphicFramePr>
            <a:graphicFrameLocks noGrp="1"/>
          </p:cNvGraphicFramePr>
          <p:nvPr>
            <p:ph idx="1"/>
            <p:extLst>
              <p:ext uri="{D42A27DB-BD31-4B8C-83A1-F6EECF244321}">
                <p14:modId xmlns:p14="http://schemas.microsoft.com/office/powerpoint/2010/main" val="374172398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968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639581D-68A6-4E9E-A1DD-8B63A10F6F17}"/>
              </a:ext>
            </a:extLst>
          </p:cNvPr>
          <p:cNvSpPr/>
          <p:nvPr/>
        </p:nvSpPr>
        <p:spPr>
          <a:xfrm>
            <a:off x="4396247" y="222906"/>
            <a:ext cx="1897224" cy="68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Warming</a:t>
            </a:r>
          </a:p>
        </p:txBody>
      </p:sp>
      <p:sp>
        <p:nvSpPr>
          <p:cNvPr id="6" name="Rectangle: Rounded Corners 5">
            <a:extLst>
              <a:ext uri="{FF2B5EF4-FFF2-40B4-BE49-F238E27FC236}">
                <a16:creationId xmlns:a16="http://schemas.microsoft.com/office/drawing/2014/main" id="{B02B456E-5B43-4F2B-9EDB-924D7470FEA6}"/>
              </a:ext>
            </a:extLst>
          </p:cNvPr>
          <p:cNvSpPr/>
          <p:nvPr/>
        </p:nvSpPr>
        <p:spPr>
          <a:xfrm>
            <a:off x="2331870" y="5538726"/>
            <a:ext cx="87707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SOC</a:t>
            </a:r>
          </a:p>
        </p:txBody>
      </p:sp>
      <p:sp>
        <p:nvSpPr>
          <p:cNvPr id="7" name="Rectangle: Rounded Corners 6">
            <a:extLst>
              <a:ext uri="{FF2B5EF4-FFF2-40B4-BE49-F238E27FC236}">
                <a16:creationId xmlns:a16="http://schemas.microsoft.com/office/drawing/2014/main" id="{B7EA7BE7-B179-431D-98F2-16D73F9EDC34}"/>
              </a:ext>
            </a:extLst>
          </p:cNvPr>
          <p:cNvSpPr/>
          <p:nvPr/>
        </p:nvSpPr>
        <p:spPr>
          <a:xfrm>
            <a:off x="2155548" y="4663150"/>
            <a:ext cx="1328083"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respiration</a:t>
            </a:r>
          </a:p>
        </p:txBody>
      </p:sp>
      <p:sp>
        <p:nvSpPr>
          <p:cNvPr id="9" name="Rectangle: Rounded Corners 8">
            <a:extLst>
              <a:ext uri="{FF2B5EF4-FFF2-40B4-BE49-F238E27FC236}">
                <a16:creationId xmlns:a16="http://schemas.microsoft.com/office/drawing/2014/main" id="{C68D56F7-2694-4DAF-A12F-7353ACF7DB01}"/>
              </a:ext>
            </a:extLst>
          </p:cNvPr>
          <p:cNvSpPr/>
          <p:nvPr/>
        </p:nvSpPr>
        <p:spPr>
          <a:xfrm>
            <a:off x="2331870" y="3787574"/>
            <a:ext cx="87707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MBC</a:t>
            </a:r>
          </a:p>
        </p:txBody>
      </p:sp>
      <p:sp>
        <p:nvSpPr>
          <p:cNvPr id="12" name="Rectangle: Rounded Corners 11">
            <a:extLst>
              <a:ext uri="{FF2B5EF4-FFF2-40B4-BE49-F238E27FC236}">
                <a16:creationId xmlns:a16="http://schemas.microsoft.com/office/drawing/2014/main" id="{2BC606AA-E01A-47B4-8528-B0245A37A5C7}"/>
              </a:ext>
            </a:extLst>
          </p:cNvPr>
          <p:cNvSpPr/>
          <p:nvPr/>
        </p:nvSpPr>
        <p:spPr>
          <a:xfrm>
            <a:off x="2121932" y="1251611"/>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Irrigated</a:t>
            </a:r>
          </a:p>
        </p:txBody>
      </p:sp>
      <p:sp>
        <p:nvSpPr>
          <p:cNvPr id="14" name="Rectangle: Rounded Corners 13">
            <a:extLst>
              <a:ext uri="{FF2B5EF4-FFF2-40B4-BE49-F238E27FC236}">
                <a16:creationId xmlns:a16="http://schemas.microsoft.com/office/drawing/2014/main" id="{243303E9-6E9C-4227-AA07-25666371E886}"/>
              </a:ext>
            </a:extLst>
          </p:cNvPr>
          <p:cNvSpPr/>
          <p:nvPr/>
        </p:nvSpPr>
        <p:spPr>
          <a:xfrm>
            <a:off x="7255310" y="1251611"/>
            <a:ext cx="1209868"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Dryland</a:t>
            </a:r>
          </a:p>
        </p:txBody>
      </p:sp>
      <p:sp>
        <p:nvSpPr>
          <p:cNvPr id="50" name="Rectangle: Rounded Corners 49">
            <a:extLst>
              <a:ext uri="{FF2B5EF4-FFF2-40B4-BE49-F238E27FC236}">
                <a16:creationId xmlns:a16="http://schemas.microsoft.com/office/drawing/2014/main" id="{B790D89E-77D6-4843-8E86-83CB1B4D1529}"/>
              </a:ext>
            </a:extLst>
          </p:cNvPr>
          <p:cNvSpPr/>
          <p:nvPr/>
        </p:nvSpPr>
        <p:spPr>
          <a:xfrm>
            <a:off x="3418886" y="2414170"/>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residue</a:t>
            </a:r>
          </a:p>
        </p:txBody>
      </p:sp>
      <p:sp>
        <p:nvSpPr>
          <p:cNvPr id="51" name="Rectangle: Rounded Corners 50">
            <a:extLst>
              <a:ext uri="{FF2B5EF4-FFF2-40B4-BE49-F238E27FC236}">
                <a16:creationId xmlns:a16="http://schemas.microsoft.com/office/drawing/2014/main" id="{73C1A31F-5CA5-47A2-9889-5F6629F55A3F}"/>
              </a:ext>
            </a:extLst>
          </p:cNvPr>
          <p:cNvSpPr/>
          <p:nvPr/>
        </p:nvSpPr>
        <p:spPr>
          <a:xfrm>
            <a:off x="824978" y="2414472"/>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Residue</a:t>
            </a:r>
          </a:p>
        </p:txBody>
      </p:sp>
      <p:sp>
        <p:nvSpPr>
          <p:cNvPr id="52" name="Rectangle: Rounded Corners 51">
            <a:extLst>
              <a:ext uri="{FF2B5EF4-FFF2-40B4-BE49-F238E27FC236}">
                <a16:creationId xmlns:a16="http://schemas.microsoft.com/office/drawing/2014/main" id="{F071B961-BA93-48BC-BD33-4F970813C085}"/>
              </a:ext>
            </a:extLst>
          </p:cNvPr>
          <p:cNvSpPr/>
          <p:nvPr/>
        </p:nvSpPr>
        <p:spPr>
          <a:xfrm>
            <a:off x="5958356" y="2414169"/>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Residue</a:t>
            </a:r>
          </a:p>
        </p:txBody>
      </p:sp>
      <p:sp>
        <p:nvSpPr>
          <p:cNvPr id="53" name="Rectangle: Rounded Corners 52">
            <a:extLst>
              <a:ext uri="{FF2B5EF4-FFF2-40B4-BE49-F238E27FC236}">
                <a16:creationId xmlns:a16="http://schemas.microsoft.com/office/drawing/2014/main" id="{7E472A45-81A8-452C-8EBA-DE20D2CAC876}"/>
              </a:ext>
            </a:extLst>
          </p:cNvPr>
          <p:cNvSpPr/>
          <p:nvPr/>
        </p:nvSpPr>
        <p:spPr>
          <a:xfrm>
            <a:off x="8465178" y="2414169"/>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residue</a:t>
            </a:r>
          </a:p>
        </p:txBody>
      </p:sp>
      <p:cxnSp>
        <p:nvCxnSpPr>
          <p:cNvPr id="57" name="Connector: Elbow 56">
            <a:extLst>
              <a:ext uri="{FF2B5EF4-FFF2-40B4-BE49-F238E27FC236}">
                <a16:creationId xmlns:a16="http://schemas.microsoft.com/office/drawing/2014/main" id="{CD70C8F2-B57A-43A2-9934-AF14E14545E0}"/>
              </a:ext>
            </a:extLst>
          </p:cNvPr>
          <p:cNvCxnSpPr>
            <a:stCxn id="5" idx="1"/>
            <a:endCxn id="12" idx="0"/>
          </p:cNvCxnSpPr>
          <p:nvPr/>
        </p:nvCxnSpPr>
        <p:spPr>
          <a:xfrm rot="10800000" flipV="1">
            <a:off x="2770409" y="564911"/>
            <a:ext cx="1625838" cy="68670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Connector: Elbow 58">
            <a:extLst>
              <a:ext uri="{FF2B5EF4-FFF2-40B4-BE49-F238E27FC236}">
                <a16:creationId xmlns:a16="http://schemas.microsoft.com/office/drawing/2014/main" id="{DA414ABC-73D4-4360-8BB6-AF73E8B56F11}"/>
              </a:ext>
            </a:extLst>
          </p:cNvPr>
          <p:cNvCxnSpPr>
            <a:stCxn id="5" idx="3"/>
            <a:endCxn id="14" idx="0"/>
          </p:cNvCxnSpPr>
          <p:nvPr/>
        </p:nvCxnSpPr>
        <p:spPr>
          <a:xfrm>
            <a:off x="6293471" y="564911"/>
            <a:ext cx="1566773" cy="68670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1" name="Connector: Elbow 60">
            <a:extLst>
              <a:ext uri="{FF2B5EF4-FFF2-40B4-BE49-F238E27FC236}">
                <a16:creationId xmlns:a16="http://schemas.microsoft.com/office/drawing/2014/main" id="{41EA6738-5CD7-4BD3-950A-4FE95DFE33B2}"/>
              </a:ext>
            </a:extLst>
          </p:cNvPr>
          <p:cNvCxnSpPr>
            <a:stCxn id="12" idx="1"/>
            <a:endCxn id="51" idx="0"/>
          </p:cNvCxnSpPr>
          <p:nvPr/>
        </p:nvCxnSpPr>
        <p:spPr>
          <a:xfrm rot="10800000" flipV="1">
            <a:off x="1473456" y="1489542"/>
            <a:ext cx="648477" cy="9249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Connector: Elbow 62">
            <a:extLst>
              <a:ext uri="{FF2B5EF4-FFF2-40B4-BE49-F238E27FC236}">
                <a16:creationId xmlns:a16="http://schemas.microsoft.com/office/drawing/2014/main" id="{1FDC507C-F97D-4FF5-A9F1-BD717C4CF607}"/>
              </a:ext>
            </a:extLst>
          </p:cNvPr>
          <p:cNvCxnSpPr>
            <a:stCxn id="12" idx="3"/>
            <a:endCxn id="50" idx="0"/>
          </p:cNvCxnSpPr>
          <p:nvPr/>
        </p:nvCxnSpPr>
        <p:spPr>
          <a:xfrm>
            <a:off x="3418886" y="1489542"/>
            <a:ext cx="648477" cy="9246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5" name="Connector: Elbow 64">
            <a:extLst>
              <a:ext uri="{FF2B5EF4-FFF2-40B4-BE49-F238E27FC236}">
                <a16:creationId xmlns:a16="http://schemas.microsoft.com/office/drawing/2014/main" id="{22524D2E-F418-494E-AFB7-EB5C1FC5CE56}"/>
              </a:ext>
            </a:extLst>
          </p:cNvPr>
          <p:cNvCxnSpPr>
            <a:stCxn id="14" idx="1"/>
            <a:endCxn id="52" idx="0"/>
          </p:cNvCxnSpPr>
          <p:nvPr/>
        </p:nvCxnSpPr>
        <p:spPr>
          <a:xfrm rot="10800000" flipV="1">
            <a:off x="6606834" y="1489541"/>
            <a:ext cx="648477" cy="92462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0172CDE2-0281-4B9D-9B3A-8729001BF731}"/>
              </a:ext>
            </a:extLst>
          </p:cNvPr>
          <p:cNvCxnSpPr>
            <a:stCxn id="14" idx="3"/>
            <a:endCxn id="53" idx="0"/>
          </p:cNvCxnSpPr>
          <p:nvPr/>
        </p:nvCxnSpPr>
        <p:spPr>
          <a:xfrm>
            <a:off x="8465178" y="1489542"/>
            <a:ext cx="648477" cy="92462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9" name="Connector: Elbow 68">
            <a:extLst>
              <a:ext uri="{FF2B5EF4-FFF2-40B4-BE49-F238E27FC236}">
                <a16:creationId xmlns:a16="http://schemas.microsoft.com/office/drawing/2014/main" id="{0DFEB872-11C2-49C0-A29F-DE5C711356A5}"/>
              </a:ext>
            </a:extLst>
          </p:cNvPr>
          <p:cNvCxnSpPr>
            <a:stCxn id="51" idx="2"/>
            <a:endCxn id="9" idx="1"/>
          </p:cNvCxnSpPr>
          <p:nvPr/>
        </p:nvCxnSpPr>
        <p:spPr>
          <a:xfrm rot="16200000" flipH="1">
            <a:off x="1335076" y="3028711"/>
            <a:ext cx="1135172" cy="85841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Connector: Elbow 70">
            <a:extLst>
              <a:ext uri="{FF2B5EF4-FFF2-40B4-BE49-F238E27FC236}">
                <a16:creationId xmlns:a16="http://schemas.microsoft.com/office/drawing/2014/main" id="{2104B11A-22E3-4FB8-BFA8-EE90637CCCCD}"/>
              </a:ext>
            </a:extLst>
          </p:cNvPr>
          <p:cNvCxnSpPr>
            <a:cxnSpLocks/>
            <a:endCxn id="7" idx="1"/>
          </p:cNvCxnSpPr>
          <p:nvPr/>
        </p:nvCxnSpPr>
        <p:spPr>
          <a:xfrm rot="16200000" flipH="1">
            <a:off x="1355689" y="4101222"/>
            <a:ext cx="917620" cy="68209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Connector: Elbow 72">
            <a:extLst>
              <a:ext uri="{FF2B5EF4-FFF2-40B4-BE49-F238E27FC236}">
                <a16:creationId xmlns:a16="http://schemas.microsoft.com/office/drawing/2014/main" id="{D70ECA41-6FFA-4137-B774-25B5FD67ED3A}"/>
              </a:ext>
            </a:extLst>
          </p:cNvPr>
          <p:cNvCxnSpPr>
            <a:cxnSpLocks/>
          </p:cNvCxnSpPr>
          <p:nvPr/>
        </p:nvCxnSpPr>
        <p:spPr>
          <a:xfrm rot="16200000" flipH="1">
            <a:off x="1460221" y="4914339"/>
            <a:ext cx="874756" cy="84988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Connector: Elbow 76">
            <a:extLst>
              <a:ext uri="{FF2B5EF4-FFF2-40B4-BE49-F238E27FC236}">
                <a16:creationId xmlns:a16="http://schemas.microsoft.com/office/drawing/2014/main" id="{26BC2EE6-C90E-4107-8B7D-B4F58E17239A}"/>
              </a:ext>
            </a:extLst>
          </p:cNvPr>
          <p:cNvCxnSpPr>
            <a:stCxn id="50" idx="2"/>
            <a:endCxn id="9" idx="3"/>
          </p:cNvCxnSpPr>
          <p:nvPr/>
        </p:nvCxnSpPr>
        <p:spPr>
          <a:xfrm rot="5400000">
            <a:off x="3070418" y="3028560"/>
            <a:ext cx="1135474" cy="8584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Connector: Elbow 78">
            <a:extLst>
              <a:ext uri="{FF2B5EF4-FFF2-40B4-BE49-F238E27FC236}">
                <a16:creationId xmlns:a16="http://schemas.microsoft.com/office/drawing/2014/main" id="{F2E0B468-75A7-48B3-A621-FB1D3B593EC8}"/>
              </a:ext>
            </a:extLst>
          </p:cNvPr>
          <p:cNvCxnSpPr>
            <a:cxnSpLocks/>
            <a:endCxn id="7" idx="3"/>
          </p:cNvCxnSpPr>
          <p:nvPr/>
        </p:nvCxnSpPr>
        <p:spPr>
          <a:xfrm rot="5400000">
            <a:off x="3337711" y="4171425"/>
            <a:ext cx="875577" cy="58373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5E67F17-AC5C-436A-88C7-6A66C3B44D2C}"/>
              </a:ext>
            </a:extLst>
          </p:cNvPr>
          <p:cNvCxnSpPr>
            <a:endCxn id="6" idx="3"/>
          </p:cNvCxnSpPr>
          <p:nvPr/>
        </p:nvCxnSpPr>
        <p:spPr>
          <a:xfrm rot="5400000">
            <a:off x="3200367" y="4909660"/>
            <a:ext cx="875577" cy="85841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91" name="Rectangle: Rounded Corners 90">
            <a:extLst>
              <a:ext uri="{FF2B5EF4-FFF2-40B4-BE49-F238E27FC236}">
                <a16:creationId xmlns:a16="http://schemas.microsoft.com/office/drawing/2014/main" id="{0D72BA7D-D422-418C-B65B-8E191F1C2686}"/>
              </a:ext>
            </a:extLst>
          </p:cNvPr>
          <p:cNvSpPr/>
          <p:nvPr/>
        </p:nvSpPr>
        <p:spPr>
          <a:xfrm>
            <a:off x="7421705" y="3745383"/>
            <a:ext cx="87707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MBC</a:t>
            </a:r>
          </a:p>
        </p:txBody>
      </p:sp>
      <p:sp>
        <p:nvSpPr>
          <p:cNvPr id="92" name="Rectangle: Rounded Corners 91">
            <a:extLst>
              <a:ext uri="{FF2B5EF4-FFF2-40B4-BE49-F238E27FC236}">
                <a16:creationId xmlns:a16="http://schemas.microsoft.com/office/drawing/2014/main" id="{F0377605-4BCA-4F07-9909-66EC2007C738}"/>
              </a:ext>
            </a:extLst>
          </p:cNvPr>
          <p:cNvSpPr/>
          <p:nvPr/>
        </p:nvSpPr>
        <p:spPr>
          <a:xfrm>
            <a:off x="7195445" y="4670010"/>
            <a:ext cx="1328083"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respiration</a:t>
            </a:r>
          </a:p>
        </p:txBody>
      </p:sp>
      <p:sp>
        <p:nvSpPr>
          <p:cNvPr id="93" name="Rectangle: Rounded Corners 92">
            <a:extLst>
              <a:ext uri="{FF2B5EF4-FFF2-40B4-BE49-F238E27FC236}">
                <a16:creationId xmlns:a16="http://schemas.microsoft.com/office/drawing/2014/main" id="{3EF43AB6-24C4-4660-AA09-3A1946033EF7}"/>
              </a:ext>
            </a:extLst>
          </p:cNvPr>
          <p:cNvSpPr/>
          <p:nvPr/>
        </p:nvSpPr>
        <p:spPr>
          <a:xfrm>
            <a:off x="7420947" y="5538726"/>
            <a:ext cx="87707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SOC</a:t>
            </a:r>
          </a:p>
        </p:txBody>
      </p:sp>
      <p:cxnSp>
        <p:nvCxnSpPr>
          <p:cNvPr id="95" name="Connector: Elbow 94">
            <a:extLst>
              <a:ext uri="{FF2B5EF4-FFF2-40B4-BE49-F238E27FC236}">
                <a16:creationId xmlns:a16="http://schemas.microsoft.com/office/drawing/2014/main" id="{8B21F127-66AB-4994-8B5E-A471AD0F1A09}"/>
              </a:ext>
            </a:extLst>
          </p:cNvPr>
          <p:cNvCxnSpPr>
            <a:stCxn id="52" idx="2"/>
            <a:endCxn id="91" idx="1"/>
          </p:cNvCxnSpPr>
          <p:nvPr/>
        </p:nvCxnSpPr>
        <p:spPr>
          <a:xfrm rot="16200000" flipH="1">
            <a:off x="6467627" y="3029236"/>
            <a:ext cx="1093284" cy="81487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Connector: Elbow 96">
            <a:extLst>
              <a:ext uri="{FF2B5EF4-FFF2-40B4-BE49-F238E27FC236}">
                <a16:creationId xmlns:a16="http://schemas.microsoft.com/office/drawing/2014/main" id="{922091A5-B2F3-4897-8C4C-90F39444D63D}"/>
              </a:ext>
            </a:extLst>
          </p:cNvPr>
          <p:cNvCxnSpPr>
            <a:endCxn id="92" idx="1"/>
          </p:cNvCxnSpPr>
          <p:nvPr/>
        </p:nvCxnSpPr>
        <p:spPr>
          <a:xfrm rot="16200000" flipH="1">
            <a:off x="6438825" y="4151321"/>
            <a:ext cx="924628" cy="58861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Connector: Elbow 98">
            <a:extLst>
              <a:ext uri="{FF2B5EF4-FFF2-40B4-BE49-F238E27FC236}">
                <a16:creationId xmlns:a16="http://schemas.microsoft.com/office/drawing/2014/main" id="{EF4A7395-E99A-4AED-816B-C6418ACCE07A}"/>
              </a:ext>
            </a:extLst>
          </p:cNvPr>
          <p:cNvCxnSpPr>
            <a:endCxn id="93" idx="1"/>
          </p:cNvCxnSpPr>
          <p:nvPr/>
        </p:nvCxnSpPr>
        <p:spPr>
          <a:xfrm rot="16200000" flipH="1">
            <a:off x="6565554" y="4921263"/>
            <a:ext cx="896673" cy="81411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1" name="Connector: Elbow 100">
            <a:extLst>
              <a:ext uri="{FF2B5EF4-FFF2-40B4-BE49-F238E27FC236}">
                <a16:creationId xmlns:a16="http://schemas.microsoft.com/office/drawing/2014/main" id="{13B5EF85-6EE5-41C9-89D1-334013B135BB}"/>
              </a:ext>
            </a:extLst>
          </p:cNvPr>
          <p:cNvCxnSpPr>
            <a:stCxn id="53" idx="2"/>
            <a:endCxn id="91" idx="3"/>
          </p:cNvCxnSpPr>
          <p:nvPr/>
        </p:nvCxnSpPr>
        <p:spPr>
          <a:xfrm rot="5400000">
            <a:off x="8159577" y="3029236"/>
            <a:ext cx="1093284" cy="81487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07" name="Connector: Elbow 106">
            <a:extLst>
              <a:ext uri="{FF2B5EF4-FFF2-40B4-BE49-F238E27FC236}">
                <a16:creationId xmlns:a16="http://schemas.microsoft.com/office/drawing/2014/main" id="{28EEECF0-4B4F-43D9-9F5F-F581CD5EB70F}"/>
              </a:ext>
            </a:extLst>
          </p:cNvPr>
          <p:cNvCxnSpPr>
            <a:cxnSpLocks/>
          </p:cNvCxnSpPr>
          <p:nvPr/>
        </p:nvCxnSpPr>
        <p:spPr>
          <a:xfrm rot="5400000">
            <a:off x="8346947" y="4150563"/>
            <a:ext cx="924629" cy="59012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09" name="Connector: Elbow 108">
            <a:extLst>
              <a:ext uri="{FF2B5EF4-FFF2-40B4-BE49-F238E27FC236}">
                <a16:creationId xmlns:a16="http://schemas.microsoft.com/office/drawing/2014/main" id="{780E723F-5839-4E36-A3A9-E3A61A7FF126}"/>
              </a:ext>
            </a:extLst>
          </p:cNvPr>
          <p:cNvCxnSpPr>
            <a:cxnSpLocks/>
          </p:cNvCxnSpPr>
          <p:nvPr/>
        </p:nvCxnSpPr>
        <p:spPr>
          <a:xfrm rot="5400000">
            <a:off x="8262169" y="4925170"/>
            <a:ext cx="896674" cy="8063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583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C470-1414-4EEB-998C-8135216B621C}"/>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Hypothesis</a:t>
            </a:r>
          </a:p>
        </p:txBody>
      </p:sp>
      <p:pic>
        <p:nvPicPr>
          <p:cNvPr id="7" name="Picture 6">
            <a:extLst>
              <a:ext uri="{FF2B5EF4-FFF2-40B4-BE49-F238E27FC236}">
                <a16:creationId xmlns:a16="http://schemas.microsoft.com/office/drawing/2014/main" id="{C53EE812-255A-4749-9C3C-3BAB68382671}"/>
              </a:ext>
            </a:extLst>
          </p:cNvPr>
          <p:cNvPicPr>
            <a:picLocks noChangeAspect="1"/>
          </p:cNvPicPr>
          <p:nvPr/>
        </p:nvPicPr>
        <p:blipFill>
          <a:blip r:embed="rId2"/>
          <a:stretch>
            <a:fillRect/>
          </a:stretch>
        </p:blipFill>
        <p:spPr>
          <a:xfrm>
            <a:off x="2883159" y="1023629"/>
            <a:ext cx="8001390" cy="5280918"/>
          </a:xfrm>
          <a:prstGeom prst="rect">
            <a:avLst/>
          </a:prstGeom>
          <a:ln>
            <a:tailEnd type="triangle"/>
          </a:ln>
        </p:spPr>
      </p:pic>
    </p:spTree>
    <p:extLst>
      <p:ext uri="{BB962C8B-B14F-4D97-AF65-F5344CB8AC3E}">
        <p14:creationId xmlns:p14="http://schemas.microsoft.com/office/powerpoint/2010/main" val="384194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2A558-EFBA-4436-ABB1-BF42724F66C1}"/>
              </a:ext>
            </a:extLst>
          </p:cNvPr>
          <p:cNvSpPr>
            <a:spLocks noGrp="1"/>
          </p:cNvSpPr>
          <p:nvPr>
            <p:ph type="title"/>
          </p:nvPr>
        </p:nvSpPr>
        <p:spPr>
          <a:xfrm>
            <a:off x="5297762" y="329184"/>
            <a:ext cx="6251110" cy="1783080"/>
          </a:xfrm>
        </p:spPr>
        <p:txBody>
          <a:bodyPr anchor="b">
            <a:normAutofit/>
          </a:bodyPr>
          <a:lstStyle/>
          <a:p>
            <a:r>
              <a:rPr lang="en-US" sz="5400" dirty="0"/>
              <a:t>Site characteristics</a:t>
            </a:r>
          </a:p>
        </p:txBody>
      </p:sp>
      <p:pic>
        <p:nvPicPr>
          <p:cNvPr id="5" name="Picture 4" descr="A picture containing text, outdoor&#10;&#10;Description automatically generated">
            <a:extLst>
              <a:ext uri="{FF2B5EF4-FFF2-40B4-BE49-F238E27FC236}">
                <a16:creationId xmlns:a16="http://schemas.microsoft.com/office/drawing/2014/main" id="{595FAC26-1088-1546-BA1E-1BA89AE8D87F}"/>
              </a:ext>
            </a:extLst>
          </p:cNvPr>
          <p:cNvPicPr>
            <a:picLocks noChangeAspect="1"/>
          </p:cNvPicPr>
          <p:nvPr/>
        </p:nvPicPr>
        <p:blipFill rotWithShape="1">
          <a:blip r:embed="rId2">
            <a:extLst>
              <a:ext uri="{28A0092B-C50C-407E-A947-70E740481C1C}">
                <a14:useLocalDpi xmlns:a14="http://schemas.microsoft.com/office/drawing/2010/main" val="0"/>
              </a:ext>
            </a:extLst>
          </a:blip>
          <a:srcRect t="8814" r="-1" b="1498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A1E061-B35A-403D-A48B-E33F3346F10F}"/>
              </a:ext>
            </a:extLst>
          </p:cNvPr>
          <p:cNvSpPr>
            <a:spLocks noGrp="1"/>
          </p:cNvSpPr>
          <p:nvPr>
            <p:ph idx="1"/>
          </p:nvPr>
        </p:nvSpPr>
        <p:spPr>
          <a:xfrm>
            <a:off x="5297762" y="2706624"/>
            <a:ext cx="6251110" cy="3483864"/>
          </a:xfrm>
        </p:spPr>
        <p:txBody>
          <a:bodyPr>
            <a:normAutofit/>
          </a:bodyPr>
          <a:lstStyle/>
          <a:p>
            <a:r>
              <a:rPr lang="en-US" sz="2200" dirty="0"/>
              <a:t>Location: Quaker Research Farm, Lubbock (33° 41’ 36.45” N, -101° 54’ 18.61 “W, 992.43m </a:t>
            </a:r>
            <a:r>
              <a:rPr lang="en-US" sz="2200" dirty="0" err="1"/>
              <a:t>a.s.l</a:t>
            </a:r>
            <a:r>
              <a:rPr lang="en-US" sz="2200" dirty="0"/>
              <a:t>.)</a:t>
            </a:r>
          </a:p>
          <a:p>
            <a:r>
              <a:rPr lang="en-US" sz="2200" dirty="0"/>
              <a:t>MAP: 473 mm; MAT: 15.92 °C (maximum monthly mean: 33.89 °C in July, minimum monthly mean: -3.33 °C in January)</a:t>
            </a:r>
          </a:p>
          <a:p>
            <a:r>
              <a:rPr lang="en-US" sz="2200" dirty="0">
                <a:highlight>
                  <a:srgbClr val="FFFF00"/>
                </a:highlight>
              </a:rPr>
              <a:t>Average temp and precipitation in growing season of 2021??</a:t>
            </a:r>
          </a:p>
        </p:txBody>
      </p:sp>
      <p:sp>
        <p:nvSpPr>
          <p:cNvPr id="11" name="Rectangle 10">
            <a:extLst>
              <a:ext uri="{FF2B5EF4-FFF2-40B4-BE49-F238E27FC236}">
                <a16:creationId xmlns:a16="http://schemas.microsoft.com/office/drawing/2014/main" id="{F9A7FEB1-88BE-AE4D-8670-41A79CD3196E}"/>
              </a:ext>
            </a:extLst>
          </p:cNvPr>
          <p:cNvSpPr/>
          <p:nvPr/>
        </p:nvSpPr>
        <p:spPr>
          <a:xfrm>
            <a:off x="2171700" y="3714750"/>
            <a:ext cx="1214438"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96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2577-155F-4ADE-B117-D7026CBC45F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Soil characteristics</a:t>
            </a: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3DF14418-3EAF-674C-9355-B901B96AEF4A}"/>
                  </a:ext>
                </a:extLst>
              </p:cNvPr>
              <p:cNvGraphicFramePr>
                <a:graphicFrameLocks noGrp="1"/>
              </p:cNvGraphicFramePr>
              <p:nvPr>
                <p:ph idx="1"/>
                <p:extLst>
                  <p:ext uri="{D42A27DB-BD31-4B8C-83A1-F6EECF244321}">
                    <p14:modId xmlns:p14="http://schemas.microsoft.com/office/powerpoint/2010/main" val="1709034280"/>
                  </p:ext>
                </p:extLst>
              </p:nvPr>
            </p:nvGraphicFramePr>
            <p:xfrm>
              <a:off x="4590247" y="961812"/>
              <a:ext cx="6084904" cy="4861328"/>
            </p:xfrm>
            <a:graphic>
              <a:graphicData uri="http://schemas.openxmlformats.org/drawingml/2006/table">
                <a:tbl>
                  <a:tblPr firstRow="1" bandRow="1">
                    <a:noFill/>
                    <a:tableStyleId>{5C22544A-7EE6-4342-B048-85BDC9FD1C3A}</a:tableStyleId>
                  </a:tblPr>
                  <a:tblGrid>
                    <a:gridCol w="1689255">
                      <a:extLst>
                        <a:ext uri="{9D8B030D-6E8A-4147-A177-3AD203B41FA5}">
                          <a16:colId xmlns:a16="http://schemas.microsoft.com/office/drawing/2014/main" val="2918154030"/>
                        </a:ext>
                      </a:extLst>
                    </a:gridCol>
                    <a:gridCol w="4395649">
                      <a:extLst>
                        <a:ext uri="{9D8B030D-6E8A-4147-A177-3AD203B41FA5}">
                          <a16:colId xmlns:a16="http://schemas.microsoft.com/office/drawing/2014/main" val="1020635908"/>
                        </a:ext>
                      </a:extLst>
                    </a:gridCol>
                  </a:tblGrid>
                  <a:tr h="635530">
                    <a:tc>
                      <a:txBody>
                        <a:bodyPr/>
                        <a:lstStyle/>
                        <a:p>
                          <a:r>
                            <a:rPr lang="en-US" sz="2500" b="0" cap="none" spc="0" dirty="0" err="1">
                              <a:solidFill>
                                <a:schemeClr val="tx1"/>
                              </a:solidFill>
                            </a:rPr>
                            <a:t>pHw</a:t>
                          </a:r>
                          <a:endParaRPr lang="en-US" sz="2500" b="0" cap="none" spc="0" dirty="0">
                            <a:solidFill>
                              <a:schemeClr val="tx1"/>
                            </a:solidFill>
                          </a:endParaRPr>
                        </a:p>
                      </a:txBody>
                      <a:tcPr marL="161377" marR="161377" marT="112964" marB="112964">
                        <a:lnL w="12700" cmpd="sng">
                          <a:noFill/>
                        </a:lnL>
                        <a:lnR w="12700" cmpd="sng">
                          <a:noFill/>
                        </a:lnR>
                        <a:lnT w="28575" cap="flat" cmpd="sng" algn="ctr">
                          <a:solidFill>
                            <a:schemeClr val="tx1"/>
                          </a:solidFill>
                          <a:prstDash val="solid"/>
                        </a:lnT>
                        <a:lnB w="38100" cmpd="sng">
                          <a:noFill/>
                        </a:lnB>
                        <a:noFill/>
                      </a:tcPr>
                    </a:tc>
                    <a:tc>
                      <a:txBody>
                        <a:bodyPr/>
                        <a:lstStyle/>
                        <a:p>
                          <a:r>
                            <a:rPr lang="en-US" sz="2500" b="0" cap="none" spc="0">
                              <a:solidFill>
                                <a:schemeClr val="tx1"/>
                              </a:solidFill>
                            </a:rPr>
                            <a:t>8.49</a:t>
                          </a:r>
                          <a14:m>
                            <m:oMath xmlns:m="http://schemas.openxmlformats.org/officeDocument/2006/math">
                              <m:r>
                                <a:rPr lang="en-US" sz="2500" b="0" i="0" cap="none" spc="0" smtClean="0">
                                  <a:solidFill>
                                    <a:schemeClr val="tx1"/>
                                  </a:solidFill>
                                  <a:latin typeface="Cambria Math" panose="02040503050406030204" pitchFamily="18" charset="0"/>
                                  <a:ea typeface="Cambria Math" panose="02040503050406030204" pitchFamily="18" charset="0"/>
                                </a:rPr>
                                <m:t> </m:t>
                              </m:r>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0.17</a:t>
                          </a:r>
                        </a:p>
                      </a:txBody>
                      <a:tcPr marL="161377" marR="161377" marT="112964" marB="112964">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71389952"/>
                      </a:ext>
                    </a:extLst>
                  </a:tr>
                  <a:tr h="635530">
                    <a:tc>
                      <a:txBody>
                        <a:bodyPr/>
                        <a:lstStyle/>
                        <a:p>
                          <a:r>
                            <a:rPr lang="en-US" sz="2500" b="0" cap="none" spc="0" dirty="0">
                              <a:solidFill>
                                <a:schemeClr val="tx1"/>
                              </a:solidFill>
                            </a:rPr>
                            <a:t>CEC</a:t>
                          </a:r>
                        </a:p>
                      </a:txBody>
                      <a:tcPr marL="161377" marR="161377" marT="112964" marB="112964">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2500" cap="none" spc="0" dirty="0">
                              <a:solidFill>
                                <a:schemeClr val="tx1"/>
                              </a:solidFill>
                            </a:rPr>
                            <a:t>22.04</a:t>
                          </a:r>
                          <a14:m>
                            <m:oMath xmlns:m="http://schemas.openxmlformats.org/officeDocument/2006/math">
                              <m:r>
                                <a:rPr lang="en-US" sz="2500" b="0" i="0" cap="none" spc="0" smtClean="0">
                                  <a:solidFill>
                                    <a:schemeClr val="tx1"/>
                                  </a:solidFill>
                                  <a:latin typeface="Cambria Math" panose="02040503050406030204" pitchFamily="18" charset="0"/>
                                  <a:ea typeface="Cambria Math" panose="02040503050406030204" pitchFamily="18" charset="0"/>
                                </a:rPr>
                                <m:t> </m:t>
                              </m:r>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dirty="0">
                              <a:solidFill>
                                <a:schemeClr val="tx1"/>
                              </a:solidFill>
                            </a:rPr>
                            <a:t> 2.46 </a:t>
                          </a:r>
                          <a:endParaRPr lang="en-US" sz="2500" cap="none" spc="0" dirty="0">
                            <a:solidFill>
                              <a:schemeClr val="tx1"/>
                            </a:solidFill>
                          </a:endParaRPr>
                        </a:p>
                      </a:txBody>
                      <a:tcPr marL="161377" marR="161377" marT="112964" marB="112964">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252815374"/>
                      </a:ext>
                    </a:extLst>
                  </a:tr>
                  <a:tr h="579802">
                    <a:tc>
                      <a:txBody>
                        <a:bodyPr/>
                        <a:lstStyle/>
                        <a:p>
                          <a:r>
                            <a:rPr lang="en-US" sz="2100" cap="none" spc="0">
                              <a:solidFill>
                                <a:schemeClr val="tx1"/>
                              </a:solidFill>
                            </a:rPr>
                            <a:t>OM</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1.042 </a:t>
                          </a:r>
                          <a14:m>
                            <m:oMath xmlns:m="http://schemas.openxmlformats.org/officeDocument/2006/math">
                              <m:r>
                                <a:rPr lang="en-US" sz="2100" b="0" i="1" cap="none" spc="0" smtClean="0">
                                  <a:solidFill>
                                    <a:schemeClr val="tx1"/>
                                  </a:solidFill>
                                  <a:latin typeface="Cambria Math" panose="02040503050406030204" pitchFamily="18" charset="0"/>
                                  <a:ea typeface="Cambria Math" panose="02040503050406030204" pitchFamily="18" charset="0"/>
                                </a:rPr>
                                <m:t>±</m:t>
                              </m:r>
                            </m:oMath>
                          </a14:m>
                          <a:r>
                            <a:rPr lang="en-US" sz="2100" b="0" cap="none" spc="0" dirty="0">
                              <a:solidFill>
                                <a:schemeClr val="tx1"/>
                              </a:solidFill>
                            </a:rPr>
                            <a:t> 0.10</a:t>
                          </a:r>
                          <a:r>
                            <a:rPr lang="en-US" sz="2100" b="0" cap="none" spc="0" baseline="0" dirty="0">
                              <a:solidFill>
                                <a:schemeClr val="tx1"/>
                              </a:solidFill>
                            </a:rPr>
                            <a:t> %</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05959370"/>
                      </a:ext>
                    </a:extLst>
                  </a:tr>
                  <a:tr h="579802">
                    <a:tc>
                      <a:txBody>
                        <a:bodyPr/>
                        <a:lstStyle/>
                        <a:p>
                          <a:r>
                            <a:rPr lang="en-US" sz="2100" cap="none" spc="0" dirty="0">
                              <a:solidFill>
                                <a:schemeClr val="tx1"/>
                              </a:solidFill>
                            </a:rPr>
                            <a:t>Bulk density</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sz="2100" b="0" cap="none" spc="0" baseline="0" dirty="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6837204"/>
                      </a:ext>
                    </a:extLst>
                  </a:tr>
                  <a:tr h="635530">
                    <a:tc>
                      <a:txBody>
                        <a:bodyPr/>
                        <a:lstStyle/>
                        <a:p>
                          <a:r>
                            <a:rPr lang="en-US" sz="2500" cap="none" spc="0" dirty="0">
                              <a:solidFill>
                                <a:schemeClr val="tx1"/>
                              </a:solidFill>
                            </a:rPr>
                            <a:t>NO</a:t>
                          </a:r>
                          <a:r>
                            <a:rPr lang="en-US" sz="2500" cap="none" spc="0" baseline="-25000" dirty="0">
                              <a:solidFill>
                                <a:schemeClr val="tx1"/>
                              </a:solidFill>
                            </a:rPr>
                            <a:t>3</a:t>
                          </a:r>
                          <a:r>
                            <a:rPr lang="en-US" sz="2500" cap="none" spc="0" baseline="30000" dirty="0">
                              <a:solidFill>
                                <a:schemeClr val="tx1"/>
                              </a:solidFill>
                            </a:rPr>
                            <a:t>-</a:t>
                          </a:r>
                          <a:endParaRPr lang="en-US" sz="2500" cap="none" spc="0" dirty="0">
                            <a:solidFill>
                              <a:schemeClr val="tx1"/>
                            </a:solidFill>
                          </a:endParaRP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4.69 </a:t>
                          </a:r>
                          <a14:m>
                            <m:oMath xmlns:m="http://schemas.openxmlformats.org/officeDocument/2006/math">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3.42 ppm</a:t>
                          </a:r>
                          <a:endParaRPr lang="en-US" sz="2500" cap="none" spc="0">
                            <a:solidFill>
                              <a:schemeClr val="tx1"/>
                            </a:solidFill>
                          </a:endParaRPr>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09126972"/>
                      </a:ext>
                    </a:extLst>
                  </a:tr>
                  <a:tr h="579802">
                    <a:tc>
                      <a:txBody>
                        <a:bodyPr/>
                        <a:lstStyle/>
                        <a:p>
                          <a:r>
                            <a:rPr lang="en-US" sz="2100" cap="none" spc="0">
                              <a:solidFill>
                                <a:schemeClr val="tx1"/>
                              </a:solidFill>
                            </a:rPr>
                            <a:t>NH</a:t>
                          </a:r>
                          <a:r>
                            <a:rPr lang="en-US" sz="2100" cap="none" spc="0" baseline="-25000">
                              <a:solidFill>
                                <a:schemeClr val="tx1"/>
                              </a:solidFill>
                            </a:rPr>
                            <a:t>4</a:t>
                          </a:r>
                          <a:r>
                            <a:rPr lang="en-US" sz="2100" cap="none" spc="0" baseline="30000">
                              <a:solidFill>
                                <a:schemeClr val="tx1"/>
                              </a:solidFill>
                            </a:rPr>
                            <a:t>+</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0.46 </a:t>
                          </a:r>
                          <a14:m>
                            <m:oMath xmlns:m="http://schemas.openxmlformats.org/officeDocument/2006/math">
                              <m:r>
                                <a:rPr lang="en-US" sz="2100" b="0" i="1" cap="none" spc="0" smtClean="0">
                                  <a:solidFill>
                                    <a:schemeClr val="tx1"/>
                                  </a:solidFill>
                                  <a:latin typeface="Cambria Math" panose="02040503050406030204" pitchFamily="18" charset="0"/>
                                  <a:ea typeface="Cambria Math" panose="02040503050406030204" pitchFamily="18" charset="0"/>
                                </a:rPr>
                                <m:t>±</m:t>
                              </m:r>
                            </m:oMath>
                          </a14:m>
                          <a:r>
                            <a:rPr lang="en-US" sz="2100" b="0" cap="none" spc="0">
                              <a:solidFill>
                                <a:schemeClr val="tx1"/>
                              </a:solidFill>
                            </a:rPr>
                            <a:t> 0.15 ppm</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0841160"/>
                      </a:ext>
                    </a:extLst>
                  </a:tr>
                  <a:tr h="635530">
                    <a:tc>
                      <a:txBody>
                        <a:bodyPr/>
                        <a:lstStyle/>
                        <a:p>
                          <a:r>
                            <a:rPr lang="en-US" sz="2500" cap="none" spc="0">
                              <a:solidFill>
                                <a:schemeClr val="tx1"/>
                              </a:solidFill>
                            </a:rPr>
                            <a:t>P</a:t>
                          </a: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35.3</a:t>
                          </a:r>
                          <a14:m>
                            <m:oMath xmlns:m="http://schemas.openxmlformats.org/officeDocument/2006/math">
                              <m:r>
                                <a:rPr lang="en-US" sz="2500" b="0" i="0" cap="none" spc="0" smtClean="0">
                                  <a:solidFill>
                                    <a:schemeClr val="tx1"/>
                                  </a:solidFill>
                                  <a:latin typeface="Cambria Math" panose="02040503050406030204" pitchFamily="18" charset="0"/>
                                  <a:ea typeface="Cambria Math" panose="02040503050406030204" pitchFamily="18" charset="0"/>
                                </a:rPr>
                                <m:t> </m:t>
                              </m:r>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14.49 </a:t>
                          </a:r>
                          <a:r>
                            <a:rPr lang="en-US" sz="2500" b="0" cap="none" spc="0" err="1">
                              <a:solidFill>
                                <a:schemeClr val="tx1"/>
                              </a:solidFill>
                            </a:rPr>
                            <a:t>lbs</a:t>
                          </a:r>
                          <a:r>
                            <a:rPr lang="en-US" sz="2500" b="0" cap="none" spc="0">
                              <a:solidFill>
                                <a:schemeClr val="tx1"/>
                              </a:solidFill>
                            </a:rPr>
                            <a:t>/a </a:t>
                          </a:r>
                          <a:endParaRPr lang="en-US" sz="2500" cap="none" spc="0">
                            <a:solidFill>
                              <a:schemeClr val="tx1"/>
                            </a:solidFill>
                          </a:endParaRPr>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760233817"/>
                      </a:ext>
                    </a:extLst>
                  </a:tr>
                  <a:tr h="579802">
                    <a:tc>
                      <a:txBody>
                        <a:bodyPr/>
                        <a:lstStyle/>
                        <a:p>
                          <a:r>
                            <a:rPr lang="en-US" sz="2100" cap="none" spc="0">
                              <a:solidFill>
                                <a:schemeClr val="tx1"/>
                              </a:solidFill>
                            </a:rPr>
                            <a:t>K</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1114.5 </a:t>
                          </a:r>
                          <a14:m>
                            <m:oMath xmlns:m="http://schemas.openxmlformats.org/officeDocument/2006/math">
                              <m:r>
                                <a:rPr lang="en-US" sz="2100" b="0" i="1" cap="none" spc="0" smtClean="0">
                                  <a:solidFill>
                                    <a:schemeClr val="tx1"/>
                                  </a:solidFill>
                                  <a:latin typeface="Cambria Math" panose="02040503050406030204" pitchFamily="18" charset="0"/>
                                  <a:ea typeface="Cambria Math" panose="02040503050406030204" pitchFamily="18" charset="0"/>
                                </a:rPr>
                                <m:t>±</m:t>
                              </m:r>
                            </m:oMath>
                          </a14:m>
                          <a:r>
                            <a:rPr lang="en-US" sz="2100" b="0" cap="none" spc="0" dirty="0">
                              <a:solidFill>
                                <a:schemeClr val="tx1"/>
                              </a:solidFill>
                            </a:rPr>
                            <a:t> 159.15 </a:t>
                          </a:r>
                          <a:r>
                            <a:rPr lang="en-US" sz="2100" b="0" cap="none" spc="0" dirty="0" err="1">
                              <a:solidFill>
                                <a:schemeClr val="tx1"/>
                              </a:solidFill>
                            </a:rPr>
                            <a:t>lbs</a:t>
                          </a:r>
                          <a:r>
                            <a:rPr lang="en-US" sz="2100" b="0" cap="none" spc="0" dirty="0">
                              <a:solidFill>
                                <a:schemeClr val="tx1"/>
                              </a:solidFill>
                            </a:rPr>
                            <a:t>/a</a:t>
                          </a:r>
                          <a:endParaRPr lang="en-US" sz="2100" cap="none" spc="0" dirty="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28115132"/>
                      </a:ext>
                    </a:extLst>
                  </a:tr>
                </a:tbl>
              </a:graphicData>
            </a:graphic>
          </p:graphicFrame>
        </mc:Choice>
        <mc:Fallback xmlns="">
          <p:graphicFrame>
            <p:nvGraphicFramePr>
              <p:cNvPr id="7" name="Table 7">
                <a:extLst>
                  <a:ext uri="{FF2B5EF4-FFF2-40B4-BE49-F238E27FC236}">
                    <a16:creationId xmlns:a16="http://schemas.microsoft.com/office/drawing/2014/main" id="{3DF14418-3EAF-674C-9355-B901B96AEF4A}"/>
                  </a:ext>
                </a:extLst>
              </p:cNvPr>
              <p:cNvGraphicFramePr>
                <a:graphicFrameLocks noGrp="1"/>
              </p:cNvGraphicFramePr>
              <p:nvPr>
                <p:ph idx="1"/>
                <p:extLst>
                  <p:ext uri="{D42A27DB-BD31-4B8C-83A1-F6EECF244321}">
                    <p14:modId xmlns:p14="http://schemas.microsoft.com/office/powerpoint/2010/main" val="1709034280"/>
                  </p:ext>
                </p:extLst>
              </p:nvPr>
            </p:nvGraphicFramePr>
            <p:xfrm>
              <a:off x="4590247" y="961812"/>
              <a:ext cx="6084904" cy="4861328"/>
            </p:xfrm>
            <a:graphic>
              <a:graphicData uri="http://schemas.openxmlformats.org/drawingml/2006/table">
                <a:tbl>
                  <a:tblPr firstRow="1" bandRow="1">
                    <a:noFill/>
                    <a:tableStyleId>{5C22544A-7EE6-4342-B048-85BDC9FD1C3A}</a:tableStyleId>
                  </a:tblPr>
                  <a:tblGrid>
                    <a:gridCol w="1689255">
                      <a:extLst>
                        <a:ext uri="{9D8B030D-6E8A-4147-A177-3AD203B41FA5}">
                          <a16:colId xmlns:a16="http://schemas.microsoft.com/office/drawing/2014/main" val="2918154030"/>
                        </a:ext>
                      </a:extLst>
                    </a:gridCol>
                    <a:gridCol w="4395649">
                      <a:extLst>
                        <a:ext uri="{9D8B030D-6E8A-4147-A177-3AD203B41FA5}">
                          <a16:colId xmlns:a16="http://schemas.microsoft.com/office/drawing/2014/main" val="1020635908"/>
                        </a:ext>
                      </a:extLst>
                    </a:gridCol>
                  </a:tblGrid>
                  <a:tr h="635530">
                    <a:tc>
                      <a:txBody>
                        <a:bodyPr/>
                        <a:lstStyle/>
                        <a:p>
                          <a:r>
                            <a:rPr lang="en-US" sz="2500" b="0" cap="none" spc="0" dirty="0" err="1">
                              <a:solidFill>
                                <a:schemeClr val="tx1"/>
                              </a:solidFill>
                            </a:rPr>
                            <a:t>pHw</a:t>
                          </a:r>
                          <a:endParaRPr lang="en-US" sz="2500" b="0" cap="none" spc="0" dirty="0">
                            <a:solidFill>
                              <a:schemeClr val="tx1"/>
                            </a:solidFill>
                          </a:endParaRPr>
                        </a:p>
                      </a:txBody>
                      <a:tcPr marL="161377" marR="161377" marT="112964" marB="112964">
                        <a:lnL w="12700" cmpd="sng">
                          <a:noFill/>
                        </a:lnL>
                        <a:lnR w="12700" cmpd="sng">
                          <a:noFill/>
                        </a:lnR>
                        <a:lnT w="28575" cap="flat" cmpd="sng" algn="ctr">
                          <a:solidFill>
                            <a:schemeClr val="tx1"/>
                          </a:solidFill>
                          <a:prstDash val="solid"/>
                        </a:lnT>
                        <a:lnB w="38100" cmpd="sng">
                          <a:noFill/>
                        </a:lnB>
                        <a:noFill/>
                      </a:tcPr>
                    </a:tc>
                    <a:tc>
                      <a:txBody>
                        <a:bodyPr/>
                        <a:lstStyle/>
                        <a:p>
                          <a:endParaRPr lang="en-US"/>
                        </a:p>
                      </a:txBody>
                      <a:tcPr marL="161377" marR="161377" marT="112964" marB="112964">
                        <a:lnL w="12700" cmpd="sng">
                          <a:noFill/>
                        </a:lnL>
                        <a:lnR w="12700" cmpd="sng">
                          <a:noFill/>
                        </a:lnR>
                        <a:lnT w="28575" cap="flat" cmpd="sng" algn="ctr">
                          <a:solidFill>
                            <a:schemeClr val="tx1"/>
                          </a:solidFill>
                          <a:prstDash val="solid"/>
                        </a:lnT>
                        <a:lnB w="38100" cmpd="sng">
                          <a:noFill/>
                        </a:lnB>
                        <a:blipFill>
                          <a:blip r:embed="rId2"/>
                          <a:stretch>
                            <a:fillRect l="-38504" t="-1923" r="-277" b="-671154"/>
                          </a:stretch>
                        </a:blipFill>
                      </a:tcPr>
                    </a:tc>
                    <a:extLst>
                      <a:ext uri="{0D108BD9-81ED-4DB2-BD59-A6C34878D82A}">
                        <a16:rowId xmlns:a16="http://schemas.microsoft.com/office/drawing/2014/main" val="171389952"/>
                      </a:ext>
                    </a:extLst>
                  </a:tr>
                  <a:tr h="635530">
                    <a:tc>
                      <a:txBody>
                        <a:bodyPr/>
                        <a:lstStyle/>
                        <a:p>
                          <a:r>
                            <a:rPr lang="en-US" sz="2500" b="0" cap="none" spc="0" dirty="0">
                              <a:solidFill>
                                <a:schemeClr val="tx1"/>
                              </a:solidFill>
                            </a:rPr>
                            <a:t>CEC</a:t>
                          </a:r>
                        </a:p>
                      </a:txBody>
                      <a:tcPr marL="161377" marR="161377" marT="112964" marB="112964">
                        <a:lnL w="28575" cap="flat" cmpd="sng" algn="ctr">
                          <a:noFill/>
                          <a:prstDash val="solid"/>
                        </a:lnL>
                        <a:lnR w="12700" cmpd="sng">
                          <a:noFill/>
                          <a:prstDash val="solid"/>
                        </a:lnR>
                        <a:lnT w="38100" cmpd="sng">
                          <a:noFill/>
                        </a:lnT>
                        <a:lnB w="12700" cap="flat" cmpd="sng" algn="ctr">
                          <a:noFill/>
                          <a:prstDash val="solid"/>
                        </a:lnB>
                        <a:noFill/>
                      </a:tcPr>
                    </a:tc>
                    <a:tc>
                      <a:txBody>
                        <a:bodyPr/>
                        <a:lstStyle/>
                        <a:p>
                          <a:endParaRPr lang="en-US"/>
                        </a:p>
                      </a:txBody>
                      <a:tcPr marL="161377" marR="161377" marT="112964" marB="112964">
                        <a:lnL w="12700" cmpd="sng">
                          <a:noFill/>
                          <a:prstDash val="solid"/>
                        </a:lnL>
                        <a:lnR w="28575" cap="flat" cmpd="sng" algn="ctr">
                          <a:noFill/>
                          <a:prstDash val="solid"/>
                        </a:lnR>
                        <a:lnT w="38100" cmpd="sng">
                          <a:noFill/>
                        </a:lnT>
                        <a:lnB w="12700" cap="flat" cmpd="sng" algn="ctr">
                          <a:noFill/>
                          <a:prstDash val="solid"/>
                        </a:lnB>
                        <a:blipFill>
                          <a:blip r:embed="rId2"/>
                          <a:stretch>
                            <a:fillRect l="-38504" t="-100952" r="-277" b="-564762"/>
                          </a:stretch>
                        </a:blipFill>
                      </a:tcPr>
                    </a:tc>
                    <a:extLst>
                      <a:ext uri="{0D108BD9-81ED-4DB2-BD59-A6C34878D82A}">
                        <a16:rowId xmlns:a16="http://schemas.microsoft.com/office/drawing/2014/main" val="3252815374"/>
                      </a:ext>
                    </a:extLst>
                  </a:tr>
                  <a:tr h="579802">
                    <a:tc>
                      <a:txBody>
                        <a:bodyPr/>
                        <a:lstStyle/>
                        <a:p>
                          <a:r>
                            <a:rPr lang="en-US" sz="2100" cap="none" spc="0">
                              <a:solidFill>
                                <a:schemeClr val="tx1"/>
                              </a:solidFill>
                            </a:rPr>
                            <a:t>OM</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blipFill>
                          <a:blip r:embed="rId2"/>
                          <a:stretch>
                            <a:fillRect l="-38504" t="-222105" r="-277" b="-524211"/>
                          </a:stretch>
                        </a:blipFill>
                      </a:tcPr>
                    </a:tc>
                    <a:extLst>
                      <a:ext uri="{0D108BD9-81ED-4DB2-BD59-A6C34878D82A}">
                        <a16:rowId xmlns:a16="http://schemas.microsoft.com/office/drawing/2014/main" val="1305959370"/>
                      </a:ext>
                    </a:extLst>
                  </a:tr>
                  <a:tr h="579802">
                    <a:tc>
                      <a:txBody>
                        <a:bodyPr/>
                        <a:lstStyle/>
                        <a:p>
                          <a:r>
                            <a:rPr lang="en-US" sz="2100" cap="none" spc="0" dirty="0">
                              <a:solidFill>
                                <a:schemeClr val="tx1"/>
                              </a:solidFill>
                            </a:rPr>
                            <a:t>Bulk density</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sz="2100" b="0" cap="none" spc="0" baseline="0" dirty="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6837204"/>
                      </a:ext>
                    </a:extLst>
                  </a:tr>
                  <a:tr h="635530">
                    <a:tc>
                      <a:txBody>
                        <a:bodyPr/>
                        <a:lstStyle/>
                        <a:p>
                          <a:r>
                            <a:rPr lang="en-US" sz="2500" cap="none" spc="0" dirty="0">
                              <a:solidFill>
                                <a:schemeClr val="tx1"/>
                              </a:solidFill>
                            </a:rPr>
                            <a:t>NO</a:t>
                          </a:r>
                          <a:r>
                            <a:rPr lang="en-US" sz="2500" cap="none" spc="0" baseline="-25000" dirty="0">
                              <a:solidFill>
                                <a:schemeClr val="tx1"/>
                              </a:solidFill>
                            </a:rPr>
                            <a:t>3</a:t>
                          </a:r>
                          <a:r>
                            <a:rPr lang="en-US" sz="2500" cap="none" spc="0" baseline="30000" dirty="0">
                              <a:solidFill>
                                <a:schemeClr val="tx1"/>
                              </a:solidFill>
                            </a:rPr>
                            <a:t>-</a:t>
                          </a:r>
                          <a:endParaRPr lang="en-US" sz="2500" cap="none" spc="0" dirty="0">
                            <a:solidFill>
                              <a:schemeClr val="tx1"/>
                            </a:solidFill>
                          </a:endParaRP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blipFill>
                          <a:blip r:embed="rId2"/>
                          <a:stretch>
                            <a:fillRect l="-38504" t="-386538" r="-277" b="-286538"/>
                          </a:stretch>
                        </a:blipFill>
                      </a:tcPr>
                    </a:tc>
                    <a:extLst>
                      <a:ext uri="{0D108BD9-81ED-4DB2-BD59-A6C34878D82A}">
                        <a16:rowId xmlns:a16="http://schemas.microsoft.com/office/drawing/2014/main" val="209126972"/>
                      </a:ext>
                    </a:extLst>
                  </a:tr>
                  <a:tr h="579802">
                    <a:tc>
                      <a:txBody>
                        <a:bodyPr/>
                        <a:lstStyle/>
                        <a:p>
                          <a:r>
                            <a:rPr lang="en-US" sz="2100" cap="none" spc="0">
                              <a:solidFill>
                                <a:schemeClr val="tx1"/>
                              </a:solidFill>
                            </a:rPr>
                            <a:t>NH</a:t>
                          </a:r>
                          <a:r>
                            <a:rPr lang="en-US" sz="2100" cap="none" spc="0" baseline="-25000">
                              <a:solidFill>
                                <a:schemeClr val="tx1"/>
                              </a:solidFill>
                            </a:rPr>
                            <a:t>4</a:t>
                          </a:r>
                          <a:r>
                            <a:rPr lang="en-US" sz="2100" cap="none" spc="0" baseline="30000">
                              <a:solidFill>
                                <a:schemeClr val="tx1"/>
                              </a:solidFill>
                            </a:rPr>
                            <a:t>+</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blipFill>
                          <a:blip r:embed="rId2"/>
                          <a:stretch>
                            <a:fillRect l="-38504" t="-532632" r="-277" b="-213684"/>
                          </a:stretch>
                        </a:blipFill>
                      </a:tcPr>
                    </a:tc>
                    <a:extLst>
                      <a:ext uri="{0D108BD9-81ED-4DB2-BD59-A6C34878D82A}">
                        <a16:rowId xmlns:a16="http://schemas.microsoft.com/office/drawing/2014/main" val="140841160"/>
                      </a:ext>
                    </a:extLst>
                  </a:tr>
                  <a:tr h="635530">
                    <a:tc>
                      <a:txBody>
                        <a:bodyPr/>
                        <a:lstStyle/>
                        <a:p>
                          <a:r>
                            <a:rPr lang="en-US" sz="2500" cap="none" spc="0">
                              <a:solidFill>
                                <a:schemeClr val="tx1"/>
                              </a:solidFill>
                            </a:rPr>
                            <a:t>P</a:t>
                          </a: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blipFill>
                          <a:blip r:embed="rId2"/>
                          <a:stretch>
                            <a:fillRect l="-38504" t="-572381" r="-277" b="-93333"/>
                          </a:stretch>
                        </a:blipFill>
                      </a:tcPr>
                    </a:tc>
                    <a:extLst>
                      <a:ext uri="{0D108BD9-81ED-4DB2-BD59-A6C34878D82A}">
                        <a16:rowId xmlns:a16="http://schemas.microsoft.com/office/drawing/2014/main" val="3760233817"/>
                      </a:ext>
                    </a:extLst>
                  </a:tr>
                  <a:tr h="579802">
                    <a:tc>
                      <a:txBody>
                        <a:bodyPr/>
                        <a:lstStyle/>
                        <a:p>
                          <a:r>
                            <a:rPr lang="en-US" sz="2100" cap="none" spc="0">
                              <a:solidFill>
                                <a:schemeClr val="tx1"/>
                              </a:solidFill>
                            </a:rPr>
                            <a:t>K</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blipFill>
                          <a:blip r:embed="rId2"/>
                          <a:stretch>
                            <a:fillRect l="-38504" t="-743158" r="-277" b="-3158"/>
                          </a:stretch>
                        </a:blipFill>
                      </a:tcPr>
                    </a:tc>
                    <a:extLst>
                      <a:ext uri="{0D108BD9-81ED-4DB2-BD59-A6C34878D82A}">
                        <a16:rowId xmlns:a16="http://schemas.microsoft.com/office/drawing/2014/main" val="528115132"/>
                      </a:ext>
                    </a:extLst>
                  </a:tr>
                </a:tbl>
              </a:graphicData>
            </a:graphic>
          </p:graphicFrame>
        </mc:Fallback>
      </mc:AlternateContent>
    </p:spTree>
    <p:extLst>
      <p:ext uri="{BB962C8B-B14F-4D97-AF65-F5344CB8AC3E}">
        <p14:creationId xmlns:p14="http://schemas.microsoft.com/office/powerpoint/2010/main" val="1291112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Rectangle 6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9EE06F-2B32-4F51-B3EB-ED77F6873CFD}"/>
              </a:ext>
            </a:extLst>
          </p:cNvPr>
          <p:cNvSpPr>
            <a:spLocks noGrp="1"/>
          </p:cNvSpPr>
          <p:nvPr>
            <p:ph type="title"/>
          </p:nvPr>
        </p:nvSpPr>
        <p:spPr>
          <a:xfrm>
            <a:off x="1046746" y="586822"/>
            <a:ext cx="3560252" cy="1645920"/>
          </a:xfrm>
        </p:spPr>
        <p:txBody>
          <a:bodyPr>
            <a:normAutofit/>
          </a:bodyPr>
          <a:lstStyle/>
          <a:p>
            <a:r>
              <a:rPr lang="en-US" sz="3200"/>
              <a:t>Experimental Design</a:t>
            </a:r>
          </a:p>
        </p:txBody>
      </p:sp>
      <p:sp>
        <p:nvSpPr>
          <p:cNvPr id="65" name="Rectangle 6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EDAD2406-E82A-44E0-B155-350410B33B5F}"/>
              </a:ext>
            </a:extLst>
          </p:cNvPr>
          <p:cNvSpPr>
            <a:spLocks noGrp="1"/>
          </p:cNvSpPr>
          <p:nvPr>
            <p:ph idx="1"/>
          </p:nvPr>
        </p:nvSpPr>
        <p:spPr>
          <a:xfrm>
            <a:off x="5351164" y="586822"/>
            <a:ext cx="6002636" cy="1645920"/>
          </a:xfrm>
        </p:spPr>
        <p:txBody>
          <a:bodyPr anchor="ctr">
            <a:normAutofit/>
          </a:bodyPr>
          <a:lstStyle/>
          <a:p>
            <a:r>
              <a:rPr lang="en-US" sz="1800" dirty="0"/>
              <a:t>Nested Design</a:t>
            </a:r>
          </a:p>
          <a:p>
            <a:r>
              <a:rPr lang="en-US" sz="1800" dirty="0"/>
              <a:t>Treatments</a:t>
            </a:r>
          </a:p>
          <a:p>
            <a:pPr lvl="1"/>
            <a:r>
              <a:rPr lang="en-US" sz="1800" dirty="0"/>
              <a:t>Warming (Ambient, Warming)</a:t>
            </a:r>
          </a:p>
          <a:p>
            <a:pPr lvl="1"/>
            <a:r>
              <a:rPr lang="en-US" sz="1800" dirty="0"/>
              <a:t>Residue  (Residue, No-residue)</a:t>
            </a:r>
          </a:p>
          <a:p>
            <a:pPr lvl="1"/>
            <a:r>
              <a:rPr lang="en-US" sz="1800" dirty="0"/>
              <a:t>Irrigation (Irrigated , Dryland)</a:t>
            </a:r>
          </a:p>
          <a:p>
            <a:pPr marL="0" indent="0">
              <a:buNone/>
            </a:pPr>
            <a:endParaRPr lang="en-US" sz="1800" dirty="0"/>
          </a:p>
        </p:txBody>
      </p:sp>
      <p:pic>
        <p:nvPicPr>
          <p:cNvPr id="7" name="Picture 6" descr="A picture containing icon&#10;&#10;Description automatically generated">
            <a:extLst>
              <a:ext uri="{FF2B5EF4-FFF2-40B4-BE49-F238E27FC236}">
                <a16:creationId xmlns:a16="http://schemas.microsoft.com/office/drawing/2014/main" id="{3827D4E5-2696-4E45-8579-FE6ADD2E6CCF}"/>
              </a:ext>
            </a:extLst>
          </p:cNvPr>
          <p:cNvPicPr>
            <a:picLocks noChangeAspect="1"/>
          </p:cNvPicPr>
          <p:nvPr/>
        </p:nvPicPr>
        <p:blipFill>
          <a:blip r:embed="rId2"/>
          <a:stretch>
            <a:fillRect/>
          </a:stretch>
        </p:blipFill>
        <p:spPr>
          <a:xfrm>
            <a:off x="1400243" y="2734056"/>
            <a:ext cx="9479905" cy="3483864"/>
          </a:xfrm>
          <a:prstGeom prst="rect">
            <a:avLst/>
          </a:prstGeom>
        </p:spPr>
      </p:pic>
    </p:spTree>
    <p:extLst>
      <p:ext uri="{BB962C8B-B14F-4D97-AF65-F5344CB8AC3E}">
        <p14:creationId xmlns:p14="http://schemas.microsoft.com/office/powerpoint/2010/main" val="352807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7">
            <a:extLst>
              <a:ext uri="{FF2B5EF4-FFF2-40B4-BE49-F238E27FC236}">
                <a16:creationId xmlns:a16="http://schemas.microsoft.com/office/drawing/2014/main" id="{A94D83FB-F0FB-4E33-B1F7-1C142BE3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CCE8EBD5-1AF0-42EE-A995-1F8E234E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266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14797-6B45-463D-B087-82AD15B3971F}"/>
              </a:ext>
            </a:extLst>
          </p:cNvPr>
          <p:cNvSpPr>
            <a:spLocks noGrp="1"/>
          </p:cNvSpPr>
          <p:nvPr>
            <p:ph type="title"/>
          </p:nvPr>
        </p:nvSpPr>
        <p:spPr>
          <a:xfrm>
            <a:off x="8439913" y="685799"/>
            <a:ext cx="3157728" cy="1542011"/>
          </a:xfrm>
        </p:spPr>
        <p:txBody>
          <a:bodyPr vert="horz" lIns="91440" tIns="45720" rIns="91440" bIns="45720" rtlCol="0" anchor="b">
            <a:normAutofit/>
          </a:bodyPr>
          <a:lstStyle/>
          <a:p>
            <a:r>
              <a:rPr lang="en-US" sz="3400" kern="1200">
                <a:latin typeface="+mj-lt"/>
                <a:ea typeface="+mj-ea"/>
                <a:cs typeface="+mj-cs"/>
              </a:rPr>
              <a:t>Warming setup</a:t>
            </a:r>
          </a:p>
        </p:txBody>
      </p:sp>
      <p:grpSp>
        <p:nvGrpSpPr>
          <p:cNvPr id="17" name="Group 21">
            <a:extLst>
              <a:ext uri="{FF2B5EF4-FFF2-40B4-BE49-F238E27FC236}">
                <a16:creationId xmlns:a16="http://schemas.microsoft.com/office/drawing/2014/main" id="{73B93534-E139-4FED-959C-E8DE310D8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9912" y="73152"/>
            <a:ext cx="1178966" cy="232963"/>
            <a:chOff x="7763256" y="73152"/>
            <a:chExt cx="1178966" cy="232963"/>
          </a:xfrm>
        </p:grpSpPr>
        <p:sp>
          <p:nvSpPr>
            <p:cNvPr id="23" name="Rectangle 64">
              <a:extLst>
                <a:ext uri="{FF2B5EF4-FFF2-40B4-BE49-F238E27FC236}">
                  <a16:creationId xmlns:a16="http://schemas.microsoft.com/office/drawing/2014/main" id="{78E8C0E6-FEB6-44F1-88D1-46BEEDD02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FC37783-D58D-48BE-A119-9E18C8CE4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8286946-B9CA-4309-AC1D-A5FE0FB4B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458D890D-B127-48A3-9700-E794E5A0E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1FE5632-C9E9-46D1-B041-2B1550F47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6D0AD1D8-6370-4C9E-B9D1-1ED42B6CD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1C437D7E-FE00-4E7A-A5A5-A16AF03C9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739471C8-201F-404A-80C4-4D00A61A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6B4916E4-07CB-4149-9A7E-13F229057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FA6BF19-12C5-492C-B79D-F2FE85850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E9DA3C25-831F-46F1-B82B-3DB8FF71E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A4B2B71-E020-43F5-9A48-2050035CE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7CA394E-96E6-4748-A6AD-BA96B737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B7D229B-120E-4D57-AE66-B918102F5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B9D88F0-18F1-4869-82C0-F084EEEA9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E194D5B-AD89-4054-B8F0-8246261F6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8DAB5358-55E2-4B12-A2BA-82E3BCA8E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2E4D424B-7FFC-41B8-B8F9-C04672857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73B98CC-0D48-4E11-842E-C3BB1D5D0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003B09F2-41D1-4070-B57C-0247D1868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picture containing indoor, wall, floor&#10;&#10;Description automatically generated">
            <a:extLst>
              <a:ext uri="{FF2B5EF4-FFF2-40B4-BE49-F238E27FC236}">
                <a16:creationId xmlns:a16="http://schemas.microsoft.com/office/drawing/2014/main" id="{0B627A0C-677E-3B48-B2FC-990FE6240F3D}"/>
              </a:ext>
            </a:extLst>
          </p:cNvPr>
          <p:cNvPicPr>
            <a:picLocks noChangeAspect="1"/>
          </p:cNvPicPr>
          <p:nvPr/>
        </p:nvPicPr>
        <p:blipFill rotWithShape="1">
          <a:blip r:embed="rId2">
            <a:extLst>
              <a:ext uri="{28A0092B-C50C-407E-A947-70E740481C1C}">
                <a14:useLocalDpi xmlns:a14="http://schemas.microsoft.com/office/drawing/2010/main" val="0"/>
              </a:ext>
            </a:extLst>
          </a:blip>
          <a:srcRect t="3217" b="10470"/>
          <a:stretch/>
        </p:blipFill>
        <p:spPr>
          <a:xfrm rot="5400000">
            <a:off x="-681228" y="1485900"/>
            <a:ext cx="5678424" cy="3675888"/>
          </a:xfrm>
          <a:prstGeom prst="rect">
            <a:avLst/>
          </a:prstGeom>
        </p:spPr>
      </p:pic>
      <p:pic>
        <p:nvPicPr>
          <p:cNvPr id="11" name="Picture 10" descr="A picture containing sky, outdoor, grass, dirt&#10;&#10;Description automatically generated">
            <a:extLst>
              <a:ext uri="{FF2B5EF4-FFF2-40B4-BE49-F238E27FC236}">
                <a16:creationId xmlns:a16="http://schemas.microsoft.com/office/drawing/2014/main" id="{5AE36FBD-F9A5-4C44-B7E0-D050995542FA}"/>
              </a:ext>
            </a:extLst>
          </p:cNvPr>
          <p:cNvPicPr>
            <a:picLocks noChangeAspect="1"/>
          </p:cNvPicPr>
          <p:nvPr/>
        </p:nvPicPr>
        <p:blipFill rotWithShape="1">
          <a:blip r:embed="rId3">
            <a:extLst>
              <a:ext uri="{28A0092B-C50C-407E-A947-70E740481C1C}">
                <a14:useLocalDpi xmlns:a14="http://schemas.microsoft.com/office/drawing/2010/main" val="0"/>
              </a:ext>
            </a:extLst>
          </a:blip>
          <a:srcRect l="15055" r="11431" b="1"/>
          <a:stretch/>
        </p:blipFill>
        <p:spPr>
          <a:xfrm>
            <a:off x="4114800" y="484632"/>
            <a:ext cx="3621024" cy="2770632"/>
          </a:xfrm>
          <a:prstGeom prst="rect">
            <a:avLst/>
          </a:prstGeom>
        </p:spPr>
      </p:pic>
      <p:pic>
        <p:nvPicPr>
          <p:cNvPr id="5" name="Content Placeholder 4" descr="A picture containing grass, sky, outdoor, ground&#10;&#10;Description automatically generated">
            <a:extLst>
              <a:ext uri="{FF2B5EF4-FFF2-40B4-BE49-F238E27FC236}">
                <a16:creationId xmlns:a16="http://schemas.microsoft.com/office/drawing/2014/main" id="{E7EA90C8-2728-BE43-858A-41A6D217C376}"/>
              </a:ext>
            </a:extLst>
          </p:cNvPr>
          <p:cNvPicPr>
            <a:picLocks noChangeAspect="1"/>
          </p:cNvPicPr>
          <p:nvPr/>
        </p:nvPicPr>
        <p:blipFill rotWithShape="1">
          <a:blip r:embed="rId4">
            <a:extLst>
              <a:ext uri="{28A0092B-C50C-407E-A947-70E740481C1C}">
                <a14:useLocalDpi xmlns:a14="http://schemas.microsoft.com/office/drawing/2010/main" val="0"/>
              </a:ext>
            </a:extLst>
          </a:blip>
          <a:srcRect l="14363" r="12122" b="1"/>
          <a:stretch/>
        </p:blipFill>
        <p:spPr>
          <a:xfrm>
            <a:off x="4114800" y="3392424"/>
            <a:ext cx="3621024" cy="2770632"/>
          </a:xfrm>
          <a:prstGeom prst="rect">
            <a:avLst/>
          </a:prstGeom>
        </p:spPr>
      </p:pic>
      <p:pic>
        <p:nvPicPr>
          <p:cNvPr id="21" name="Content Placeholder 20" descr="Shape, rectangle&#10;&#10;Description automatically generated">
            <a:extLst>
              <a:ext uri="{FF2B5EF4-FFF2-40B4-BE49-F238E27FC236}">
                <a16:creationId xmlns:a16="http://schemas.microsoft.com/office/drawing/2014/main" id="{D628F18A-3D09-7044-BFD7-E019E72886D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439150" y="3099865"/>
            <a:ext cx="3159125" cy="2788696"/>
          </a:xfrm>
        </p:spPr>
      </p:pic>
      <p:sp>
        <p:nvSpPr>
          <p:cNvPr id="44" name="Rectangle 43">
            <a:extLst>
              <a:ext uri="{FF2B5EF4-FFF2-40B4-BE49-F238E27FC236}">
                <a16:creationId xmlns:a16="http://schemas.microsoft.com/office/drawing/2014/main" id="{D8066844-ACD6-49F0-8C33-D5691389B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0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7" name="Rectangle 146">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C32A21FE-C56B-42B6-82D1-D3F0C4A47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C4BE011A-C166-4E7B-A300-186767380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reeform: Shape 152">
            <a:extLst>
              <a:ext uri="{FF2B5EF4-FFF2-40B4-BE49-F238E27FC236}">
                <a16:creationId xmlns:a16="http://schemas.microsoft.com/office/drawing/2014/main" id="{1261A9AF-2897-4CFD-9D9D-17105C8A2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057F247-D3B5-4309-9E88-CDE028E4F0BF}"/>
              </a:ext>
            </a:extLst>
          </p:cNvPr>
          <p:cNvSpPr>
            <a:spLocks noGrp="1"/>
          </p:cNvSpPr>
          <p:nvPr>
            <p:ph type="title"/>
          </p:nvPr>
        </p:nvSpPr>
        <p:spPr>
          <a:xfrm>
            <a:off x="699608" y="1282890"/>
            <a:ext cx="2951168" cy="2756847"/>
          </a:xfrm>
        </p:spPr>
        <p:txBody>
          <a:bodyPr vert="horz" lIns="91440" tIns="45720" rIns="91440" bIns="45720" rtlCol="0" anchor="b">
            <a:normAutofit/>
          </a:bodyPr>
          <a:lstStyle/>
          <a:p>
            <a:pPr algn="r"/>
            <a:r>
              <a:rPr lang="en-US" sz="4000" kern="1200">
                <a:solidFill>
                  <a:srgbClr val="FFFFFF"/>
                </a:solidFill>
                <a:latin typeface="+mj-lt"/>
                <a:ea typeface="+mj-ea"/>
                <a:cs typeface="+mj-cs"/>
              </a:rPr>
              <a:t>Climate Change</a:t>
            </a:r>
          </a:p>
        </p:txBody>
      </p:sp>
      <p:sp>
        <p:nvSpPr>
          <p:cNvPr id="155" name="Rectangle 154">
            <a:extLst>
              <a:ext uri="{FF2B5EF4-FFF2-40B4-BE49-F238E27FC236}">
                <a16:creationId xmlns:a16="http://schemas.microsoft.com/office/drawing/2014/main" id="{755E56EF-ADF6-479C-99B3-ADDDE6959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3596" y="3602565"/>
            <a:ext cx="2469272"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descr="We Must Begin Planning Now for an Inevitable Sea Level Rise | ArchDaily">
            <a:extLst>
              <a:ext uri="{FF2B5EF4-FFF2-40B4-BE49-F238E27FC236}">
                <a16:creationId xmlns:a16="http://schemas.microsoft.com/office/drawing/2014/main" id="{EBB0D71F-79CE-4AB5-859D-5D625FD9B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32" r="30822" b="2"/>
          <a:stretch/>
        </p:blipFill>
        <p:spPr bwMode="auto">
          <a:xfrm>
            <a:off x="4032902" y="3428999"/>
            <a:ext cx="4083839" cy="3446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imate change: US projections on drought-hit Colorado River which serves  40 million people grow even more dire | Climate News | Sky News">
            <a:extLst>
              <a:ext uri="{FF2B5EF4-FFF2-40B4-BE49-F238E27FC236}">
                <a16:creationId xmlns:a16="http://schemas.microsoft.com/office/drawing/2014/main" id="{8A19439D-D459-4E7B-AA35-6E8762B8B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04" r="23884" b="3"/>
          <a:stretch/>
        </p:blipFill>
        <p:spPr bwMode="auto">
          <a:xfrm>
            <a:off x="4032902" y="1658"/>
            <a:ext cx="4083839" cy="34381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aders asked to keep cool heads while addressing earth warming | Freight  News">
            <a:extLst>
              <a:ext uri="{FF2B5EF4-FFF2-40B4-BE49-F238E27FC236}">
                <a16:creationId xmlns:a16="http://schemas.microsoft.com/office/drawing/2014/main" id="{1C2797B7-C292-4373-BECD-58D77484D3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57" r="15696" b="-1"/>
          <a:stretch/>
        </p:blipFill>
        <p:spPr bwMode="auto">
          <a:xfrm>
            <a:off x="8116741" y="3428999"/>
            <a:ext cx="4083837" cy="34468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some water&#10;&#10;Description automatically generated with low confidence">
            <a:extLst>
              <a:ext uri="{FF2B5EF4-FFF2-40B4-BE49-F238E27FC236}">
                <a16:creationId xmlns:a16="http://schemas.microsoft.com/office/drawing/2014/main" id="{601225D7-6344-46F9-9F41-4ECCD7F988A6}"/>
              </a:ext>
            </a:extLst>
          </p:cNvPr>
          <p:cNvPicPr>
            <a:picLocks noChangeAspect="1"/>
          </p:cNvPicPr>
          <p:nvPr/>
        </p:nvPicPr>
        <p:blipFill rotWithShape="1">
          <a:blip r:embed="rId5">
            <a:extLst>
              <a:ext uri="{28A0092B-C50C-407E-A947-70E740481C1C}">
                <a14:useLocalDpi xmlns:a14="http://schemas.microsoft.com/office/drawing/2010/main" val="0"/>
              </a:ext>
            </a:extLst>
          </a:blip>
          <a:srcRect r="-1" b="15811"/>
          <a:stretch/>
        </p:blipFill>
        <p:spPr>
          <a:xfrm>
            <a:off x="8116741" y="1658"/>
            <a:ext cx="4083839" cy="3438124"/>
          </a:xfrm>
          <a:prstGeom prst="rect">
            <a:avLst/>
          </a:prstGeom>
        </p:spPr>
      </p:pic>
    </p:spTree>
    <p:extLst>
      <p:ext uri="{BB962C8B-B14F-4D97-AF65-F5344CB8AC3E}">
        <p14:creationId xmlns:p14="http://schemas.microsoft.com/office/powerpoint/2010/main" val="1000114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17E61149-0BAA-495C-82FA-6195006749F1}"/>
              </a:ext>
            </a:extLst>
          </p:cNvPr>
          <p:cNvGraphicFramePr>
            <a:graphicFrameLocks noGrp="1"/>
          </p:cNvGraphicFramePr>
          <p:nvPr>
            <p:ph idx="1"/>
            <p:extLst>
              <p:ext uri="{D42A27DB-BD31-4B8C-83A1-F6EECF244321}">
                <p14:modId xmlns:p14="http://schemas.microsoft.com/office/powerpoint/2010/main" val="5651815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1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33936-412F-4724-81EA-5A69449DF69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a:solidFill>
                  <a:srgbClr val="FFFFFF"/>
                </a:solidFill>
              </a:rPr>
              <a:t>Temperature and moisture measurement</a:t>
            </a:r>
          </a:p>
        </p:txBody>
      </p:sp>
      <p:pic>
        <p:nvPicPr>
          <p:cNvPr id="7" name="Picture 6" descr="A picture containing indoor&#10;&#10;Description automatically generated">
            <a:extLst>
              <a:ext uri="{FF2B5EF4-FFF2-40B4-BE49-F238E27FC236}">
                <a16:creationId xmlns:a16="http://schemas.microsoft.com/office/drawing/2014/main" id="{22B8D8E1-BDA8-F04F-A469-9D8B2526E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01" y="307731"/>
            <a:ext cx="3238086" cy="3997637"/>
          </a:xfrm>
          <a:prstGeom prst="rect">
            <a:avLst/>
          </a:prstGeom>
        </p:spPr>
      </p:pic>
      <p:pic>
        <p:nvPicPr>
          <p:cNvPr id="8" name="Picture 7">
            <a:extLst>
              <a:ext uri="{FF2B5EF4-FFF2-40B4-BE49-F238E27FC236}">
                <a16:creationId xmlns:a16="http://schemas.microsoft.com/office/drawing/2014/main" id="{F65E2C7F-FFCF-DD49-AFE0-89A33530BC31}"/>
              </a:ext>
            </a:extLst>
          </p:cNvPr>
          <p:cNvPicPr>
            <a:picLocks noChangeAspect="1"/>
          </p:cNvPicPr>
          <p:nvPr/>
        </p:nvPicPr>
        <p:blipFill>
          <a:blip r:embed="rId3"/>
          <a:stretch>
            <a:fillRect/>
          </a:stretch>
        </p:blipFill>
        <p:spPr>
          <a:xfrm>
            <a:off x="8383537" y="920344"/>
            <a:ext cx="3433324" cy="2772409"/>
          </a:xfrm>
          <a:prstGeom prst="rect">
            <a:avLst/>
          </a:prstGeom>
        </p:spPr>
      </p:pic>
      <p:cxnSp>
        <p:nvCxnSpPr>
          <p:cNvPr id="24" name="Straight Connector 23">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 whiteboard&#10;&#10;Description automatically generated">
            <a:extLst>
              <a:ext uri="{FF2B5EF4-FFF2-40B4-BE49-F238E27FC236}">
                <a16:creationId xmlns:a16="http://schemas.microsoft.com/office/drawing/2014/main" id="{8B64BEAC-EB80-2044-876E-9E3B827AD80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84583" y="307731"/>
            <a:ext cx="2728385" cy="3997637"/>
          </a:xfrm>
          <a:prstGeom prst="rect">
            <a:avLst/>
          </a:prstGeom>
        </p:spPr>
      </p:pic>
      <p:cxnSp>
        <p:nvCxnSpPr>
          <p:cNvPr id="26" name="Straight Connector 25">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974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3B93E-2FD1-6345-B211-850A12F4F29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a:solidFill>
                  <a:srgbClr val="FFFFFF"/>
                </a:solidFill>
              </a:rPr>
              <a:t>Temperature and moisture measurement</a:t>
            </a:r>
          </a:p>
        </p:txBody>
      </p:sp>
      <p:pic>
        <p:nvPicPr>
          <p:cNvPr id="6" name="Content Placeholder 5" descr="A toilet in a garden&#10;&#10;Description automatically generated with low confidence">
            <a:extLst>
              <a:ext uri="{FF2B5EF4-FFF2-40B4-BE49-F238E27FC236}">
                <a16:creationId xmlns:a16="http://schemas.microsoft.com/office/drawing/2014/main" id="{24B1E5D3-75C6-0F4C-872F-992976520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4026" y="807436"/>
            <a:ext cx="3997637" cy="2998227"/>
          </a:xfrm>
          <a:prstGeom prst="rect">
            <a:avLst/>
          </a:prstGeom>
        </p:spPr>
      </p:pic>
      <p:pic>
        <p:nvPicPr>
          <p:cNvPr id="8" name="Picture 7" descr="A picture containing text, outdoor, beverage, drinking water&#10;&#10;Description automatically generated">
            <a:extLst>
              <a:ext uri="{FF2B5EF4-FFF2-40B4-BE49-F238E27FC236}">
                <a16:creationId xmlns:a16="http://schemas.microsoft.com/office/drawing/2014/main" id="{D9298E9B-4DCF-5745-9B1A-6BEDE7F78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60337" y="833238"/>
            <a:ext cx="3997637" cy="2998227"/>
          </a:xfrm>
          <a:prstGeom prst="rect">
            <a:avLst/>
          </a:prstGeom>
        </p:spPr>
      </p:pic>
      <p:cxnSp>
        <p:nvCxnSpPr>
          <p:cNvPr id="19" name="Straight Connector 1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indoor&#10;&#10;Description automatically generated">
            <a:extLst>
              <a:ext uri="{FF2B5EF4-FFF2-40B4-BE49-F238E27FC236}">
                <a16:creationId xmlns:a16="http://schemas.microsoft.com/office/drawing/2014/main" id="{3BC5BDA3-0DF5-B54A-9583-D0ED98E6C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421" y="307730"/>
            <a:ext cx="2588469" cy="3997637"/>
          </a:xfrm>
          <a:prstGeom prst="rect">
            <a:avLst/>
          </a:prstGeom>
        </p:spPr>
      </p:pic>
      <p:cxnSp>
        <p:nvCxnSpPr>
          <p:cNvPr id="21" name="Straight Connector 2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688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BBD5B30-C741-4E67-AFD8-17917090A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sky, outdoor, garden&#10;&#10;Description automatically generated">
            <a:extLst>
              <a:ext uri="{FF2B5EF4-FFF2-40B4-BE49-F238E27FC236}">
                <a16:creationId xmlns:a16="http://schemas.microsoft.com/office/drawing/2014/main" id="{84C5409C-BAE8-2144-955F-DFE55F813C45}"/>
              </a:ext>
            </a:extLst>
          </p:cNvPr>
          <p:cNvPicPr>
            <a:picLocks noChangeAspect="1"/>
          </p:cNvPicPr>
          <p:nvPr/>
        </p:nvPicPr>
        <p:blipFill rotWithShape="1">
          <a:blip r:embed="rId2">
            <a:extLst>
              <a:ext uri="{28A0092B-C50C-407E-A947-70E740481C1C}">
                <a14:useLocalDpi xmlns:a14="http://schemas.microsoft.com/office/drawing/2010/main" val="0"/>
              </a:ext>
            </a:extLst>
          </a:blip>
          <a:srcRect t="11814" r="1" b="1"/>
          <a:stretch/>
        </p:blipFill>
        <p:spPr>
          <a:xfrm>
            <a:off x="7817583" y="10"/>
            <a:ext cx="4374417" cy="6857990"/>
          </a:xfrm>
          <a:custGeom>
            <a:avLst/>
            <a:gdLst/>
            <a:ahLst/>
            <a:cxnLst/>
            <a:rect l="l" t="t" r="r" b="b"/>
            <a:pathLst>
              <a:path w="4374417" h="6858000">
                <a:moveTo>
                  <a:pt x="22719" y="0"/>
                </a:moveTo>
                <a:lnTo>
                  <a:pt x="4374417" y="0"/>
                </a:lnTo>
                <a:lnTo>
                  <a:pt x="4374417" y="6858000"/>
                </a:lnTo>
                <a:lnTo>
                  <a:pt x="0" y="6858000"/>
                </a:lnTo>
                <a:lnTo>
                  <a:pt x="6670" y="6845555"/>
                </a:lnTo>
                <a:cubicBezTo>
                  <a:pt x="495881" y="5886487"/>
                  <a:pt x="785588" y="4695963"/>
                  <a:pt x="785588" y="3406233"/>
                </a:cubicBezTo>
                <a:cubicBezTo>
                  <a:pt x="785588" y="2215714"/>
                  <a:pt x="538737" y="1109724"/>
                  <a:pt x="115983" y="192283"/>
                </a:cubicBezTo>
                <a:close/>
              </a:path>
            </a:pathLst>
          </a:custGeom>
        </p:spPr>
      </p:pic>
      <p:pic>
        <p:nvPicPr>
          <p:cNvPr id="5" name="Content Placeholder 4" descr="A picture containing outdoor, ground, farm machine, outdoor object&#10;&#10;Description automatically generated">
            <a:extLst>
              <a:ext uri="{FF2B5EF4-FFF2-40B4-BE49-F238E27FC236}">
                <a16:creationId xmlns:a16="http://schemas.microsoft.com/office/drawing/2014/main" id="{E5F7954E-EBDA-5549-A274-81A944E8C9D6}"/>
              </a:ext>
            </a:extLst>
          </p:cNvPr>
          <p:cNvPicPr>
            <a:picLocks noChangeAspect="1"/>
          </p:cNvPicPr>
          <p:nvPr/>
        </p:nvPicPr>
        <p:blipFill rotWithShape="1">
          <a:blip r:embed="rId3">
            <a:extLst>
              <a:ext uri="{28A0092B-C50C-407E-A947-70E740481C1C}">
                <a14:useLocalDpi xmlns:a14="http://schemas.microsoft.com/office/drawing/2010/main" val="0"/>
              </a:ext>
            </a:extLst>
          </a:blip>
          <a:srcRect t="51369" r="-1" b="10204"/>
          <a:stretch/>
        </p:blipFill>
        <p:spPr>
          <a:xfrm>
            <a:off x="35723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6" descr="A picture containing outdoor, ground, plant, garden&#10;&#10;Description automatically generated">
            <a:extLst>
              <a:ext uri="{FF2B5EF4-FFF2-40B4-BE49-F238E27FC236}">
                <a16:creationId xmlns:a16="http://schemas.microsoft.com/office/drawing/2014/main" id="{68CD4952-74CA-744E-8B78-DF866FA56859}"/>
              </a:ext>
            </a:extLst>
          </p:cNvPr>
          <p:cNvPicPr>
            <a:picLocks noChangeAspect="1"/>
          </p:cNvPicPr>
          <p:nvPr/>
        </p:nvPicPr>
        <p:blipFill rotWithShape="1">
          <a:blip r:embed="rId4">
            <a:extLst>
              <a:ext uri="{28A0092B-C50C-407E-A947-70E740481C1C}">
                <a14:useLocalDpi xmlns:a14="http://schemas.microsoft.com/office/drawing/2010/main" val="0"/>
              </a:ext>
            </a:extLst>
          </a:blip>
          <a:srcRect l="18550" r="-1" b="-1"/>
          <a:stretch/>
        </p:blipFill>
        <p:spPr>
          <a:xfrm>
            <a:off x="362535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31" name="Freeform: Shape 30">
            <a:extLst>
              <a:ext uri="{FF2B5EF4-FFF2-40B4-BE49-F238E27FC236}">
                <a16:creationId xmlns:a16="http://schemas.microsoft.com/office/drawing/2014/main" id="{189BBEAA-BB93-4878-8C95-3C8AADE2E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D529C0C6-AAEB-4982-A9E6-BC6A8B2AEF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66A9F6-4EEB-4EDF-A862-DB878F727E45}"/>
              </a:ext>
            </a:extLst>
          </p:cNvPr>
          <p:cNvSpPr>
            <a:spLocks noGrp="1"/>
          </p:cNvSpPr>
          <p:nvPr>
            <p:ph type="title"/>
          </p:nvPr>
        </p:nvSpPr>
        <p:spPr>
          <a:xfrm>
            <a:off x="438912" y="1508760"/>
            <a:ext cx="3429000" cy="2898648"/>
          </a:xfrm>
        </p:spPr>
        <p:txBody>
          <a:bodyPr vert="horz" lIns="91440" tIns="45720" rIns="91440" bIns="45720" rtlCol="0" anchor="b">
            <a:normAutofit/>
          </a:bodyPr>
          <a:lstStyle/>
          <a:p>
            <a:r>
              <a:rPr lang="en-US" sz="4000" kern="1200" dirty="0">
                <a:solidFill>
                  <a:schemeClr val="tx1"/>
                </a:solidFill>
                <a:latin typeface="+mj-lt"/>
                <a:ea typeface="+mj-ea"/>
                <a:cs typeface="+mj-cs"/>
              </a:rPr>
              <a:t>Soil Respiration measurement</a:t>
            </a:r>
          </a:p>
        </p:txBody>
      </p:sp>
      <p:sp>
        <p:nvSpPr>
          <p:cNvPr id="35" name="Rectangle 34">
            <a:extLst>
              <a:ext uri="{FF2B5EF4-FFF2-40B4-BE49-F238E27FC236}">
                <a16:creationId xmlns:a16="http://schemas.microsoft.com/office/drawing/2014/main" id="{80D36F24-5EC0-4A09-9836-6580E1D4B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C0B334E-66E0-442A-8306-19629EC2D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577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0" name="Rectangle 39">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DE56A-781E-45E3-9D1B-DC3CC3F43815}"/>
              </a:ext>
            </a:extLst>
          </p:cNvPr>
          <p:cNvSpPr>
            <a:spLocks noGrp="1"/>
          </p:cNvSpPr>
          <p:nvPr>
            <p:ph type="title"/>
          </p:nvPr>
        </p:nvSpPr>
        <p:spPr>
          <a:xfrm>
            <a:off x="1099425" y="1238081"/>
            <a:ext cx="4709345" cy="962953"/>
          </a:xfrm>
        </p:spPr>
        <p:txBody>
          <a:bodyPr anchor="b">
            <a:normAutofit/>
          </a:bodyPr>
          <a:lstStyle/>
          <a:p>
            <a:r>
              <a:rPr lang="en-US" sz="3800" dirty="0"/>
              <a:t>Soil Sampling</a:t>
            </a:r>
          </a:p>
        </p:txBody>
      </p:sp>
      <p:sp>
        <p:nvSpPr>
          <p:cNvPr id="45" name="Rectangle 4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1F4570-DE47-4FCD-8EB1-98B0A6B56043}"/>
              </a:ext>
            </a:extLst>
          </p:cNvPr>
          <p:cNvSpPr>
            <a:spLocks noGrp="1"/>
          </p:cNvSpPr>
          <p:nvPr>
            <p:ph idx="1"/>
          </p:nvPr>
        </p:nvSpPr>
        <p:spPr>
          <a:xfrm>
            <a:off x="1100736" y="2508105"/>
            <a:ext cx="4709345" cy="3632493"/>
          </a:xfrm>
        </p:spPr>
        <p:txBody>
          <a:bodyPr anchor="ctr">
            <a:normAutofit/>
          </a:bodyPr>
          <a:lstStyle/>
          <a:p>
            <a:pPr marL="0" indent="0">
              <a:buNone/>
            </a:pPr>
            <a:r>
              <a:rPr lang="en-US" sz="2000" b="1"/>
              <a:t>Soil Sample Collection:</a:t>
            </a:r>
          </a:p>
          <a:p>
            <a:r>
              <a:rPr lang="en-US" sz="2000"/>
              <a:t>Two soil samples collected from a subplot after the crop harvest in late October. </a:t>
            </a:r>
          </a:p>
          <a:p>
            <a:pPr marL="0" indent="0">
              <a:buNone/>
            </a:pPr>
            <a:r>
              <a:rPr lang="en-US" sz="2000" b="1"/>
              <a:t>Lab analysis:</a:t>
            </a:r>
          </a:p>
          <a:p>
            <a:r>
              <a:rPr lang="en-US" sz="2000"/>
              <a:t>Nutrients &amp; OM: Waters Ag. Lab.</a:t>
            </a:r>
          </a:p>
          <a:p>
            <a:r>
              <a:rPr lang="en-US" sz="2000"/>
              <a:t>MBC : Chloroform fumigation extraction technique (Vance et al., 1987)</a:t>
            </a:r>
            <a:endParaRPr lang="en-US" sz="2000" dirty="0"/>
          </a:p>
          <a:p>
            <a:endParaRPr lang="en-US" sz="2000" dirty="0"/>
          </a:p>
        </p:txBody>
      </p:sp>
      <p:pic>
        <p:nvPicPr>
          <p:cNvPr id="8" name="Picture 7">
            <a:extLst>
              <a:ext uri="{FF2B5EF4-FFF2-40B4-BE49-F238E27FC236}">
                <a16:creationId xmlns:a16="http://schemas.microsoft.com/office/drawing/2014/main" id="{A359ADE6-4EDB-4FEE-8612-D85976E81C16}"/>
              </a:ext>
            </a:extLst>
          </p:cNvPr>
          <p:cNvPicPr>
            <a:picLocks noChangeAspect="1"/>
          </p:cNvPicPr>
          <p:nvPr/>
        </p:nvPicPr>
        <p:blipFill rotWithShape="1">
          <a:blip r:embed="rId2"/>
          <a:srcRect l="3427" r="8176"/>
          <a:stretch/>
        </p:blipFill>
        <p:spPr>
          <a:xfrm rot="5400000">
            <a:off x="6526643" y="1069915"/>
            <a:ext cx="4929098" cy="4756870"/>
          </a:xfrm>
          <a:prstGeom prst="rect">
            <a:avLst/>
          </a:prstGeom>
        </p:spPr>
      </p:pic>
    </p:spTree>
    <p:extLst>
      <p:ext uri="{BB962C8B-B14F-4D97-AF65-F5344CB8AC3E}">
        <p14:creationId xmlns:p14="http://schemas.microsoft.com/office/powerpoint/2010/main" val="186222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BE1A9-B1BA-476B-8B10-0305D78D3809}"/>
              </a:ext>
            </a:extLst>
          </p:cNvPr>
          <p:cNvSpPr>
            <a:spLocks noGrp="1"/>
          </p:cNvSpPr>
          <p:nvPr>
            <p:ph type="title"/>
          </p:nvPr>
        </p:nvSpPr>
        <p:spPr>
          <a:xfrm>
            <a:off x="838201" y="365125"/>
            <a:ext cx="5251316" cy="1807305"/>
          </a:xfrm>
        </p:spPr>
        <p:txBody>
          <a:bodyPr>
            <a:normAutofit/>
          </a:bodyPr>
          <a:lstStyle/>
          <a:p>
            <a:r>
              <a:rPr lang="en-US" dirty="0"/>
              <a:t>Statistical analysis</a:t>
            </a:r>
          </a:p>
        </p:txBody>
      </p:sp>
      <p:sp>
        <p:nvSpPr>
          <p:cNvPr id="3" name="Content Placeholder 2">
            <a:extLst>
              <a:ext uri="{FF2B5EF4-FFF2-40B4-BE49-F238E27FC236}">
                <a16:creationId xmlns:a16="http://schemas.microsoft.com/office/drawing/2014/main" id="{6D865685-B8CC-4EFE-B04B-4FAD263F8C9F}"/>
              </a:ext>
            </a:extLst>
          </p:cNvPr>
          <p:cNvSpPr>
            <a:spLocks noGrp="1"/>
          </p:cNvSpPr>
          <p:nvPr>
            <p:ph idx="1"/>
          </p:nvPr>
        </p:nvSpPr>
        <p:spPr>
          <a:xfrm>
            <a:off x="838200" y="2333297"/>
            <a:ext cx="4619621" cy="3843666"/>
          </a:xfrm>
        </p:spPr>
        <p:txBody>
          <a:bodyPr>
            <a:normAutofit/>
          </a:bodyPr>
          <a:lstStyle/>
          <a:p>
            <a:r>
              <a:rPr lang="en-US" sz="2400" dirty="0"/>
              <a:t>Linear mixed effect models</a:t>
            </a:r>
          </a:p>
          <a:p>
            <a:pPr lvl="1"/>
            <a:r>
              <a:rPr lang="en-US" sz="1800" dirty="0"/>
              <a:t>Nested random effect (1 | block/plots)</a:t>
            </a:r>
          </a:p>
          <a:p>
            <a:pPr lvl="1"/>
            <a:r>
              <a:rPr lang="en-US" sz="1800" dirty="0"/>
              <a:t>Crossed random effects for time series data (1 | block/plot + 1| time)</a:t>
            </a:r>
          </a:p>
          <a:p>
            <a:r>
              <a:rPr lang="en-US" sz="2400" dirty="0"/>
              <a:t>Software: MS Excel, R </a:t>
            </a:r>
          </a:p>
          <a:p>
            <a:r>
              <a:rPr lang="en-US" sz="2400" dirty="0"/>
              <a:t>R Packages used:</a:t>
            </a:r>
          </a:p>
          <a:p>
            <a:pPr lvl="1"/>
            <a:r>
              <a:rPr lang="en-US" sz="1800" dirty="0" err="1"/>
              <a:t>tidyverse</a:t>
            </a:r>
            <a:r>
              <a:rPr lang="en-US" sz="1800" dirty="0"/>
              <a:t>, lme4, </a:t>
            </a:r>
            <a:r>
              <a:rPr lang="en-US" sz="1800" dirty="0" err="1"/>
              <a:t>lmerTest</a:t>
            </a:r>
            <a:r>
              <a:rPr lang="en-US" sz="1800" dirty="0"/>
              <a:t>, </a:t>
            </a:r>
            <a:r>
              <a:rPr lang="en-US" sz="1800" dirty="0" err="1"/>
              <a:t>emmeans</a:t>
            </a:r>
            <a:r>
              <a:rPr lang="en-US" sz="1800" dirty="0"/>
              <a:t>, effects, ggplot2, </a:t>
            </a:r>
            <a:r>
              <a:rPr lang="en-US" sz="1800" dirty="0" err="1"/>
              <a:t>sjplots</a:t>
            </a:r>
            <a:endParaRPr lang="en-US" sz="1800" dirty="0"/>
          </a:p>
        </p:txBody>
      </p:sp>
      <p:pic>
        <p:nvPicPr>
          <p:cNvPr id="5" name="Picture 4" descr="Financial graphs on a dark display">
            <a:extLst>
              <a:ext uri="{FF2B5EF4-FFF2-40B4-BE49-F238E27FC236}">
                <a16:creationId xmlns:a16="http://schemas.microsoft.com/office/drawing/2014/main" id="{E07F3C22-F7E3-45D1-82CA-29D1A9A60842}"/>
              </a:ext>
            </a:extLst>
          </p:cNvPr>
          <p:cNvPicPr>
            <a:picLocks noChangeAspect="1"/>
          </p:cNvPicPr>
          <p:nvPr/>
        </p:nvPicPr>
        <p:blipFill rotWithShape="1">
          <a:blip r:embed="rId2"/>
          <a:srcRect l="19925" r="2573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37894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32733-8B64-471E-B11B-ED642EB026B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Soil temperature was higher in dryland</a:t>
            </a:r>
          </a:p>
        </p:txBody>
      </p:sp>
      <p:pic>
        <p:nvPicPr>
          <p:cNvPr id="5" name="Content Placeholder 4" descr="Chart&#10;&#10;Description automatically generated">
            <a:extLst>
              <a:ext uri="{FF2B5EF4-FFF2-40B4-BE49-F238E27FC236}">
                <a16:creationId xmlns:a16="http://schemas.microsoft.com/office/drawing/2014/main" id="{DDF5FD2D-D384-F644-B3DB-C196B250CF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2607" y="1675227"/>
            <a:ext cx="7846785" cy="4394199"/>
          </a:xfrm>
          <a:prstGeom prst="rect">
            <a:avLst/>
          </a:prstGeom>
        </p:spPr>
      </p:pic>
    </p:spTree>
    <p:extLst>
      <p:ext uri="{BB962C8B-B14F-4D97-AF65-F5344CB8AC3E}">
        <p14:creationId xmlns:p14="http://schemas.microsoft.com/office/powerpoint/2010/main" val="823976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9F523-605F-4DA9-9D23-56871AEEB7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OTC increased air temperature by  ~ 2.1 </a:t>
            </a:r>
            <a:r>
              <a:rPr lang="en-US" sz="3200" kern="1200" baseline="30000">
                <a:solidFill>
                  <a:schemeClr val="bg1"/>
                </a:solidFill>
                <a:latin typeface="+mj-lt"/>
                <a:ea typeface="+mj-ea"/>
                <a:cs typeface="+mj-cs"/>
              </a:rPr>
              <a:t>0</a:t>
            </a:r>
            <a:r>
              <a:rPr lang="en-US" sz="3200" kern="1200">
                <a:solidFill>
                  <a:schemeClr val="bg1"/>
                </a:solidFill>
                <a:latin typeface="+mj-lt"/>
                <a:ea typeface="+mj-ea"/>
                <a:cs typeface="+mj-cs"/>
              </a:rPr>
              <a:t>C</a:t>
            </a:r>
          </a:p>
        </p:txBody>
      </p:sp>
      <p:pic>
        <p:nvPicPr>
          <p:cNvPr id="5" name="Content Placeholder 4" descr="Chart&#10;&#10;Description automatically generated">
            <a:extLst>
              <a:ext uri="{FF2B5EF4-FFF2-40B4-BE49-F238E27FC236}">
                <a16:creationId xmlns:a16="http://schemas.microsoft.com/office/drawing/2014/main" id="{A94B7508-ADA9-DB4D-9A84-10964DDEA7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046" y="1675227"/>
            <a:ext cx="7811908" cy="4394199"/>
          </a:xfrm>
          <a:prstGeom prst="rect">
            <a:avLst/>
          </a:prstGeom>
        </p:spPr>
      </p:pic>
    </p:spTree>
    <p:extLst>
      <p:ext uri="{BB962C8B-B14F-4D97-AF65-F5344CB8AC3E}">
        <p14:creationId xmlns:p14="http://schemas.microsoft.com/office/powerpoint/2010/main" val="1811591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A406D-68F0-9947-8928-688A864B5EC2}"/>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700" kern="1200" dirty="0">
                <a:solidFill>
                  <a:schemeClr val="bg1"/>
                </a:solidFill>
                <a:latin typeface="+mj-lt"/>
                <a:ea typeface="+mj-ea"/>
                <a:cs typeface="+mj-cs"/>
              </a:rPr>
              <a:t>Soil moisture decreased soil temperature while light intensity has a positive effect</a:t>
            </a:r>
          </a:p>
        </p:txBody>
      </p:sp>
      <p:pic>
        <p:nvPicPr>
          <p:cNvPr id="4" name="Content Placeholder 4" descr="Chart, scatter chart&#10;&#10;Description automatically generated">
            <a:extLst>
              <a:ext uri="{FF2B5EF4-FFF2-40B4-BE49-F238E27FC236}">
                <a16:creationId xmlns:a16="http://schemas.microsoft.com/office/drawing/2014/main" id="{F4408ED9-862D-8B43-BCB3-39878A919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054" y="1675227"/>
            <a:ext cx="9299891" cy="4394199"/>
          </a:xfrm>
          <a:prstGeom prst="rect">
            <a:avLst/>
          </a:prstGeom>
        </p:spPr>
      </p:pic>
    </p:spTree>
    <p:extLst>
      <p:ext uri="{BB962C8B-B14F-4D97-AF65-F5344CB8AC3E}">
        <p14:creationId xmlns:p14="http://schemas.microsoft.com/office/powerpoint/2010/main" val="2798599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859D-5933-4210-B51C-D59F9072CFF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Warming reduced soil moisture</a:t>
            </a:r>
          </a:p>
        </p:txBody>
      </p:sp>
      <p:pic>
        <p:nvPicPr>
          <p:cNvPr id="5" name="Content Placeholder 4" descr="Graphical user interface, chart&#10;&#10;Description automatically generated">
            <a:extLst>
              <a:ext uri="{FF2B5EF4-FFF2-40B4-BE49-F238E27FC236}">
                <a16:creationId xmlns:a16="http://schemas.microsoft.com/office/drawing/2014/main" id="{E8169475-21B9-2744-BA38-E8B4F2DABF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046" y="1675227"/>
            <a:ext cx="7811908" cy="4394199"/>
          </a:xfrm>
          <a:prstGeom prst="rect">
            <a:avLst/>
          </a:prstGeom>
        </p:spPr>
      </p:pic>
    </p:spTree>
    <p:extLst>
      <p:ext uri="{BB962C8B-B14F-4D97-AF65-F5344CB8AC3E}">
        <p14:creationId xmlns:p14="http://schemas.microsoft.com/office/powerpoint/2010/main" val="3886633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82DF84F-22E1-4AD2-B2B9-3B8D3E891F53}"/>
              </a:ext>
            </a:extLst>
          </p:cNvPr>
          <p:cNvSpPr txBox="1"/>
          <p:nvPr/>
        </p:nvSpPr>
        <p:spPr>
          <a:xfrm>
            <a:off x="862366" y="2194102"/>
            <a:ext cx="3427001" cy="3908586"/>
          </a:xfrm>
          <a:prstGeom prst="rect">
            <a:avLst/>
          </a:prstGeom>
        </p:spPr>
        <p:txBody>
          <a:bodyPr vert="horz" lIns="91440" tIns="45720" rIns="91440" bIns="45720" rtlCol="0">
            <a:normAutofit/>
          </a:bodyPr>
          <a:lstStyle/>
          <a:p>
            <a:pPr marL="571500" indent="-457200">
              <a:lnSpc>
                <a:spcPct val="90000"/>
              </a:lnSpc>
              <a:spcAft>
                <a:spcPts val="600"/>
              </a:spcAft>
              <a:buFont typeface="Wingdings" panose="05000000000000000000" pitchFamily="2" charset="2"/>
              <a:buChar char="v"/>
            </a:pPr>
            <a:r>
              <a:rPr lang="en-US" sz="2800" b="1" dirty="0"/>
              <a:t>Global warming</a:t>
            </a:r>
          </a:p>
          <a:p>
            <a:pPr marL="800100" lvl="1" indent="-228600">
              <a:lnSpc>
                <a:spcPct val="90000"/>
              </a:lnSpc>
              <a:spcAft>
                <a:spcPts val="600"/>
              </a:spcAft>
              <a:buFont typeface="Arial" panose="020B0604020202020204" pitchFamily="34" charset="0"/>
              <a:buChar char="•"/>
            </a:pPr>
            <a:r>
              <a:rPr lang="en-US" sz="1600" dirty="0"/>
              <a:t>Global temperature in 2011-2020 was 1.09 </a:t>
            </a:r>
            <a:r>
              <a:rPr lang="en-US" sz="1600" baseline="30000" dirty="0" err="1">
                <a:effectLst/>
              </a:rPr>
              <a:t>o</a:t>
            </a:r>
            <a:r>
              <a:rPr lang="en-US" sz="1600" dirty="0" err="1">
                <a:effectLst/>
              </a:rPr>
              <a:t>C</a:t>
            </a:r>
            <a:r>
              <a:rPr lang="en-US" sz="1600" dirty="0">
                <a:effectLst/>
              </a:rPr>
              <a:t> </a:t>
            </a:r>
            <a:r>
              <a:rPr lang="en-US" sz="1600" dirty="0"/>
              <a:t>higher than 1850-1900. </a:t>
            </a:r>
          </a:p>
          <a:p>
            <a:pPr marL="800100" lvl="1" indent="-228600">
              <a:lnSpc>
                <a:spcPct val="90000"/>
              </a:lnSpc>
              <a:spcAft>
                <a:spcPts val="600"/>
              </a:spcAft>
              <a:buFont typeface="Arial" panose="020B0604020202020204" pitchFamily="34" charset="0"/>
              <a:buChar char="•"/>
            </a:pPr>
            <a:r>
              <a:rPr lang="en-US" sz="1600" dirty="0"/>
              <a:t>Projection: will rise by 1.5</a:t>
            </a:r>
            <a:r>
              <a:rPr lang="en-US" sz="1600" baseline="30000" dirty="0"/>
              <a:t>o</a:t>
            </a:r>
            <a:r>
              <a:rPr lang="en-US" sz="1600" dirty="0"/>
              <a:t>C to 2</a:t>
            </a:r>
            <a:r>
              <a:rPr lang="en-US" sz="1600" baseline="30000" dirty="0"/>
              <a:t>o</a:t>
            </a:r>
            <a:r>
              <a:rPr lang="en-US" sz="1600" dirty="0"/>
              <a:t>C by the end of 21st century</a:t>
            </a:r>
          </a:p>
          <a:p>
            <a:pPr marL="628650" indent="-514350">
              <a:lnSpc>
                <a:spcPct val="90000"/>
              </a:lnSpc>
              <a:spcAft>
                <a:spcPts val="600"/>
              </a:spcAft>
              <a:buFont typeface="Wingdings" panose="05000000000000000000" pitchFamily="2" charset="2"/>
              <a:buChar char="v"/>
            </a:pPr>
            <a:r>
              <a:rPr lang="en-US" sz="2800" b="1" dirty="0"/>
              <a:t>Change in Precipitation</a:t>
            </a:r>
          </a:p>
          <a:p>
            <a:pPr indent="-228600">
              <a:lnSpc>
                <a:spcPct val="90000"/>
              </a:lnSpc>
              <a:spcAft>
                <a:spcPts val="600"/>
              </a:spcAft>
              <a:buFont typeface="Arial" panose="020B0604020202020204" pitchFamily="34" charset="0"/>
              <a:buChar char="•"/>
            </a:pPr>
            <a:endParaRPr lang="en-US" sz="1900" dirty="0"/>
          </a:p>
        </p:txBody>
      </p:sp>
      <p:pic>
        <p:nvPicPr>
          <p:cNvPr id="4" name="Content Placeholder 3" descr="Diagram&#10;&#10;Description automatically generated">
            <a:extLst>
              <a:ext uri="{FF2B5EF4-FFF2-40B4-BE49-F238E27FC236}">
                <a16:creationId xmlns:a16="http://schemas.microsoft.com/office/drawing/2014/main" id="{88F71020-27E3-4EC1-8335-6B6F75D1BA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08074" y="661916"/>
            <a:ext cx="5029906" cy="5557909"/>
          </a:xfrm>
          <a:prstGeom prst="rect">
            <a:avLst/>
          </a:prstGeom>
        </p:spPr>
      </p:pic>
      <p:sp>
        <p:nvSpPr>
          <p:cNvPr id="11" name="TextBox 10">
            <a:extLst>
              <a:ext uri="{FF2B5EF4-FFF2-40B4-BE49-F238E27FC236}">
                <a16:creationId xmlns:a16="http://schemas.microsoft.com/office/drawing/2014/main" id="{9C27173C-EFDB-4F80-AC06-B01021F2636E}"/>
              </a:ext>
            </a:extLst>
          </p:cNvPr>
          <p:cNvSpPr txBox="1"/>
          <p:nvPr/>
        </p:nvSpPr>
        <p:spPr>
          <a:xfrm>
            <a:off x="9778482" y="6219825"/>
            <a:ext cx="1007706" cy="215444"/>
          </a:xfrm>
          <a:prstGeom prst="rect">
            <a:avLst/>
          </a:prstGeom>
          <a:noFill/>
        </p:spPr>
        <p:txBody>
          <a:bodyPr wrap="square" rtlCol="0">
            <a:spAutoFit/>
          </a:bodyPr>
          <a:lstStyle/>
          <a:p>
            <a:r>
              <a:rPr lang="en-US" sz="800" dirty="0"/>
              <a:t>Source: IPCC</a:t>
            </a:r>
          </a:p>
        </p:txBody>
      </p:sp>
    </p:spTree>
    <p:extLst>
      <p:ext uri="{BB962C8B-B14F-4D97-AF65-F5344CB8AC3E}">
        <p14:creationId xmlns:p14="http://schemas.microsoft.com/office/powerpoint/2010/main" val="101699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5D385-281D-420C-9EC6-714B751A86E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SOM was higher in irrigated field</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8C0D85C1-C11E-1A47-9530-1DF12B0F1F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586" y="2426818"/>
            <a:ext cx="3587879"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Chart, box and whisker chart&#10;&#10;Description automatically generated">
            <a:extLst>
              <a:ext uri="{FF2B5EF4-FFF2-40B4-BE49-F238E27FC236}">
                <a16:creationId xmlns:a16="http://schemas.microsoft.com/office/drawing/2014/main" id="{5B52D23C-1616-9D47-B7DB-C8D15E816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355" y="2426818"/>
            <a:ext cx="4935353" cy="3997637"/>
          </a:xfrm>
          <a:prstGeom prst="rect">
            <a:avLst/>
          </a:prstGeom>
        </p:spPr>
      </p:pic>
    </p:spTree>
    <p:extLst>
      <p:ext uri="{BB962C8B-B14F-4D97-AF65-F5344CB8AC3E}">
        <p14:creationId xmlns:p14="http://schemas.microsoft.com/office/powerpoint/2010/main" val="724277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1B631-2DC4-4ECA-ADC8-2F9658EB68B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Irrigation and residue increased MBC</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ble&#10;&#10;Description automatically generated">
            <a:extLst>
              <a:ext uri="{FF2B5EF4-FFF2-40B4-BE49-F238E27FC236}">
                <a16:creationId xmlns:a16="http://schemas.microsoft.com/office/drawing/2014/main" id="{AD1D88FB-8A39-214B-A0B1-D7650E4424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0654" y="2426818"/>
            <a:ext cx="3817742"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descr="Chart, scatter chart&#10;&#10;Description automatically generated">
            <a:extLst>
              <a:ext uri="{FF2B5EF4-FFF2-40B4-BE49-F238E27FC236}">
                <a16:creationId xmlns:a16="http://schemas.microsoft.com/office/drawing/2014/main" id="{3756CAD6-1ABC-434C-B992-B797C0402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221" y="2426818"/>
            <a:ext cx="4845620" cy="3997637"/>
          </a:xfrm>
          <a:prstGeom prst="rect">
            <a:avLst/>
          </a:prstGeom>
        </p:spPr>
      </p:pic>
    </p:spTree>
    <p:extLst>
      <p:ext uri="{BB962C8B-B14F-4D97-AF65-F5344CB8AC3E}">
        <p14:creationId xmlns:p14="http://schemas.microsoft.com/office/powerpoint/2010/main" val="187530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92F8-9A41-48C1-BDD3-94F7E1F587D0}"/>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Soil respiration increased under warming</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ble&#10;&#10;Description automatically generated">
            <a:extLst>
              <a:ext uri="{FF2B5EF4-FFF2-40B4-BE49-F238E27FC236}">
                <a16:creationId xmlns:a16="http://schemas.microsoft.com/office/drawing/2014/main" id="{0D519A7D-02EE-2340-95B8-F5866837EA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453" y="2426818"/>
            <a:ext cx="3138144"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Chart, scatter chart&#10;&#10;Description automatically generated">
            <a:extLst>
              <a:ext uri="{FF2B5EF4-FFF2-40B4-BE49-F238E27FC236}">
                <a16:creationId xmlns:a16="http://schemas.microsoft.com/office/drawing/2014/main" id="{7AA22091-433E-A54C-B317-59FBD6078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857" y="2426818"/>
            <a:ext cx="4860348" cy="3997637"/>
          </a:xfrm>
          <a:prstGeom prst="rect">
            <a:avLst/>
          </a:prstGeom>
        </p:spPr>
      </p:pic>
    </p:spTree>
    <p:extLst>
      <p:ext uri="{BB962C8B-B14F-4D97-AF65-F5344CB8AC3E}">
        <p14:creationId xmlns:p14="http://schemas.microsoft.com/office/powerpoint/2010/main" val="3072995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5B951-0911-4082-9A77-F1AE7DA3DF14}"/>
              </a:ext>
            </a:extLst>
          </p:cNvPr>
          <p:cNvSpPr>
            <a:spLocks noGrp="1"/>
          </p:cNvSpPr>
          <p:nvPr>
            <p:ph type="title"/>
          </p:nvPr>
        </p:nvSpPr>
        <p:spPr>
          <a:xfrm>
            <a:off x="838200" y="365125"/>
            <a:ext cx="10515600" cy="1325563"/>
          </a:xfrm>
        </p:spPr>
        <p:txBody>
          <a:bodyPr>
            <a:normAutofit/>
          </a:bodyPr>
          <a:lstStyle/>
          <a:p>
            <a:r>
              <a:rPr lang="en-US" sz="5400"/>
              <a:t>Summary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4C00C2-C6E2-4D7E-B184-BD703D285076}"/>
              </a:ext>
            </a:extLst>
          </p:cNvPr>
          <p:cNvSpPr>
            <a:spLocks noGrp="1"/>
          </p:cNvSpPr>
          <p:nvPr>
            <p:ph idx="1"/>
          </p:nvPr>
        </p:nvSpPr>
        <p:spPr>
          <a:xfrm>
            <a:off x="838200" y="1929384"/>
            <a:ext cx="10515600" cy="4251960"/>
          </a:xfrm>
        </p:spPr>
        <p:txBody>
          <a:bodyPr>
            <a:normAutofit/>
          </a:bodyPr>
          <a:lstStyle/>
          <a:p>
            <a:r>
              <a:rPr lang="en-US" sz="2200" dirty="0"/>
              <a:t>OTC increased air temperature by 2.1 </a:t>
            </a:r>
            <a:r>
              <a:rPr lang="en-US" sz="2200" baseline="30000" dirty="0"/>
              <a:t>0</a:t>
            </a:r>
            <a:r>
              <a:rPr lang="en-US" sz="2200" dirty="0"/>
              <a:t>C but did not significantly change soil temperature.</a:t>
            </a:r>
          </a:p>
          <a:p>
            <a:r>
              <a:rPr lang="en-US" sz="2200" dirty="0"/>
              <a:t>Soil moisture and temperature were negatively corelated. Therefore, increased temperature decreased soil moisture content.</a:t>
            </a:r>
          </a:p>
          <a:p>
            <a:r>
              <a:rPr lang="en-US" sz="2200" dirty="0"/>
              <a:t>Soil organic carbon (both OM &amp; MBC) was higher under irrigation treatment </a:t>
            </a:r>
          </a:p>
          <a:p>
            <a:r>
              <a:rPr lang="en-US" sz="2200" dirty="0"/>
              <a:t>Residue significantly increased MBC</a:t>
            </a:r>
          </a:p>
          <a:p>
            <a:r>
              <a:rPr lang="en-US" sz="2200" dirty="0"/>
              <a:t>Soil lost greater amount of carbon through soil respiration under warming</a:t>
            </a:r>
          </a:p>
          <a:p>
            <a:endParaRPr lang="en-US" sz="2200" dirty="0"/>
          </a:p>
          <a:p>
            <a:endParaRPr lang="en-US" sz="2200" dirty="0"/>
          </a:p>
          <a:p>
            <a:endParaRPr lang="en-US" sz="2200" dirty="0"/>
          </a:p>
        </p:txBody>
      </p:sp>
    </p:spTree>
    <p:extLst>
      <p:ext uri="{BB962C8B-B14F-4D97-AF65-F5344CB8AC3E}">
        <p14:creationId xmlns:p14="http://schemas.microsoft.com/office/powerpoint/2010/main" val="83349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ross section of young plant and roots">
            <a:extLst>
              <a:ext uri="{FF2B5EF4-FFF2-40B4-BE49-F238E27FC236}">
                <a16:creationId xmlns:a16="http://schemas.microsoft.com/office/drawing/2014/main" id="{4E4F0E08-8C7D-4226-9A93-89D5CB24B76A}"/>
              </a:ext>
            </a:extLst>
          </p:cNvPr>
          <p:cNvPicPr>
            <a:picLocks noChangeAspect="1"/>
          </p:cNvPicPr>
          <p:nvPr/>
        </p:nvPicPr>
        <p:blipFill rotWithShape="1">
          <a:blip r:embed="rId2">
            <a:alphaModFix amt="50000"/>
          </a:blip>
          <a:srcRect t="2395" r="-1" b="18913"/>
          <a:stretch/>
        </p:blipFill>
        <p:spPr>
          <a:xfrm>
            <a:off x="20" y="10"/>
            <a:ext cx="12188930" cy="6857990"/>
          </a:xfrm>
          <a:prstGeom prst="rect">
            <a:avLst/>
          </a:prstGeom>
        </p:spPr>
      </p:pic>
      <p:sp>
        <p:nvSpPr>
          <p:cNvPr id="2" name="Title 1">
            <a:extLst>
              <a:ext uri="{FF2B5EF4-FFF2-40B4-BE49-F238E27FC236}">
                <a16:creationId xmlns:a16="http://schemas.microsoft.com/office/drawing/2014/main" id="{63830B81-3822-4DB6-8DA6-0A5E80D602B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4800" b="1" dirty="0">
                <a:solidFill>
                  <a:srgbClr val="FFFFFF"/>
                </a:solidFill>
              </a:rPr>
              <a:t>Chapter 2</a:t>
            </a:r>
            <a:br>
              <a:rPr lang="en-US" sz="4800" dirty="0">
                <a:solidFill>
                  <a:srgbClr val="FFFFFF"/>
                </a:solidFill>
              </a:rPr>
            </a:br>
            <a:r>
              <a:rPr lang="en-US" sz="4800" dirty="0">
                <a:solidFill>
                  <a:srgbClr val="FFFFFF"/>
                </a:solidFill>
              </a:rPr>
              <a:t>Cotton Production under Experimental Warming </a:t>
            </a: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71702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 Ways We&amp;#39;re Reducing the Environmental Impacts of Your Favorite Textiles">
            <a:extLst>
              <a:ext uri="{FF2B5EF4-FFF2-40B4-BE49-F238E27FC236}">
                <a16:creationId xmlns:a16="http://schemas.microsoft.com/office/drawing/2014/main" id="{190A5A78-A08B-8944-A229-B98D956BD67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379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4ADC46-38B5-41AD-AD81-A559C41B425A}"/>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Cotton production In US</a:t>
            </a:r>
          </a:p>
        </p:txBody>
      </p:sp>
      <p:cxnSp>
        <p:nvCxnSpPr>
          <p:cNvPr id="79" name="Straight Connector 7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028" name="Content Placeholder 2">
            <a:extLst>
              <a:ext uri="{FF2B5EF4-FFF2-40B4-BE49-F238E27FC236}">
                <a16:creationId xmlns:a16="http://schemas.microsoft.com/office/drawing/2014/main" id="{036DD8BC-0BB3-4968-BFF4-44DB9DBE937F}"/>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245056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426E2-869E-5E47-AEDC-2B694C118F8F}"/>
              </a:ext>
            </a:extLst>
          </p:cNvPr>
          <p:cNvSpPr>
            <a:spLocks noGrp="1"/>
          </p:cNvSpPr>
          <p:nvPr>
            <p:ph type="title"/>
          </p:nvPr>
        </p:nvSpPr>
        <p:spPr>
          <a:xfrm>
            <a:off x="838200" y="365125"/>
            <a:ext cx="10515600" cy="1325563"/>
          </a:xfrm>
        </p:spPr>
        <p:txBody>
          <a:bodyPr>
            <a:normAutofit/>
          </a:bodyPr>
          <a:lstStyle/>
          <a:p>
            <a:r>
              <a:rPr lang="en-US" sz="5400" dirty="0"/>
              <a:t>Role of Climate in Crop Production</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DA8DA0-D50F-D94C-9C4A-1E7C872D7505}"/>
              </a:ext>
            </a:extLst>
          </p:cNvPr>
          <p:cNvSpPr>
            <a:spLocks noGrp="1"/>
          </p:cNvSpPr>
          <p:nvPr>
            <p:ph idx="1"/>
          </p:nvPr>
        </p:nvSpPr>
        <p:spPr>
          <a:xfrm>
            <a:off x="838200" y="1929384"/>
            <a:ext cx="10515600" cy="4251960"/>
          </a:xfrm>
        </p:spPr>
        <p:txBody>
          <a:bodyPr>
            <a:normAutofit/>
          </a:bodyPr>
          <a:lstStyle/>
          <a:p>
            <a:r>
              <a:rPr lang="en-US" dirty="0"/>
              <a:t>Temperature and precipitation contribute for 30% or more of the fluctuation crop yield (Lobell &amp; Field 2007)</a:t>
            </a:r>
          </a:p>
          <a:p>
            <a:r>
              <a:rPr lang="en-US" dirty="0"/>
              <a:t>Regions that are already on the edge of temperature or precipitation limit for cultivation are most sensitive</a:t>
            </a:r>
          </a:p>
          <a:p>
            <a:r>
              <a:rPr lang="en-US" dirty="0"/>
              <a:t>In US, </a:t>
            </a:r>
          </a:p>
          <a:p>
            <a:pPr lvl="1"/>
            <a:r>
              <a:rPr lang="en-US" dirty="0"/>
              <a:t>The Great Plains region: most susceptible to changes in precipitation</a:t>
            </a:r>
          </a:p>
          <a:p>
            <a:pPr lvl="1"/>
            <a:r>
              <a:rPr lang="en-US" dirty="0"/>
              <a:t>Northwestern and north-central states: most sensitive to changes in temperature (</a:t>
            </a:r>
            <a:r>
              <a:rPr lang="en-US" dirty="0" err="1"/>
              <a:t>Ramankutty</a:t>
            </a:r>
            <a:r>
              <a:rPr lang="en-US" dirty="0"/>
              <a:t> et al., 2002)</a:t>
            </a:r>
          </a:p>
        </p:txBody>
      </p:sp>
    </p:spTree>
    <p:extLst>
      <p:ext uri="{BB962C8B-B14F-4D97-AF65-F5344CB8AC3E}">
        <p14:creationId xmlns:p14="http://schemas.microsoft.com/office/powerpoint/2010/main" val="3371490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AEDF9-C227-4E1C-975E-5D0F23E3EC1F}"/>
              </a:ext>
            </a:extLst>
          </p:cNvPr>
          <p:cNvSpPr>
            <a:spLocks noGrp="1"/>
          </p:cNvSpPr>
          <p:nvPr>
            <p:ph type="title"/>
          </p:nvPr>
        </p:nvSpPr>
        <p:spPr>
          <a:xfrm>
            <a:off x="640080" y="325369"/>
            <a:ext cx="4368602" cy="1956841"/>
          </a:xfrm>
        </p:spPr>
        <p:txBody>
          <a:bodyPr anchor="b">
            <a:normAutofit/>
          </a:bodyPr>
          <a:lstStyle/>
          <a:p>
            <a:r>
              <a:rPr lang="en-US" sz="4600"/>
              <a:t>Moisture stress in Texas High Plains</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3BFF76-6523-4A70-9999-D30486DC3D5F}"/>
              </a:ext>
            </a:extLst>
          </p:cNvPr>
          <p:cNvSpPr>
            <a:spLocks noGrp="1"/>
          </p:cNvSpPr>
          <p:nvPr>
            <p:ph idx="1"/>
          </p:nvPr>
        </p:nvSpPr>
        <p:spPr>
          <a:xfrm>
            <a:off x="640080" y="2872899"/>
            <a:ext cx="4243589" cy="3320668"/>
          </a:xfrm>
        </p:spPr>
        <p:txBody>
          <a:bodyPr>
            <a:normAutofit/>
          </a:bodyPr>
          <a:lstStyle/>
          <a:p>
            <a:r>
              <a:rPr lang="en-US" sz="2200" dirty="0"/>
              <a:t>Semi arid climate </a:t>
            </a:r>
          </a:p>
          <a:p>
            <a:r>
              <a:rPr lang="en-US" sz="2200" dirty="0"/>
              <a:t>Dependent on irrigation water </a:t>
            </a:r>
          </a:p>
          <a:p>
            <a:pPr lvl="1"/>
            <a:r>
              <a:rPr lang="en-US" sz="2200"/>
              <a:t>60% of Agricultural field in Texas high plain is irrigated (Brett, 2013)</a:t>
            </a:r>
          </a:p>
          <a:p>
            <a:r>
              <a:rPr lang="en-US" sz="2200" dirty="0"/>
              <a:t>Source:</a:t>
            </a:r>
          </a:p>
          <a:p>
            <a:pPr lvl="1"/>
            <a:r>
              <a:rPr lang="en-US" sz="2200"/>
              <a:t>Groundwater (Ogalala aquifer)</a:t>
            </a:r>
          </a:p>
        </p:txBody>
      </p:sp>
      <p:pic>
        <p:nvPicPr>
          <p:cNvPr id="2050" name="Picture 2" descr="Map of the change in the Ogallala aquifer water level from predevelopment (1950s) to 2013.">
            <a:extLst>
              <a:ext uri="{FF2B5EF4-FFF2-40B4-BE49-F238E27FC236}">
                <a16:creationId xmlns:a16="http://schemas.microsoft.com/office/drawing/2014/main" id="{969F7DC4-70EC-B44D-AF6F-728883D918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90" r="2" b="224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389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E4218F3-F3D5-9D4D-8EED-713B719123E7}"/>
              </a:ext>
            </a:extLst>
          </p:cNvPr>
          <p:cNvSpPr/>
          <p:nvPr/>
        </p:nvSpPr>
        <p:spPr>
          <a:xfrm>
            <a:off x="4148279" y="1861289"/>
            <a:ext cx="2160494" cy="1739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Warming</a:t>
            </a:r>
          </a:p>
        </p:txBody>
      </p:sp>
      <p:sp>
        <p:nvSpPr>
          <p:cNvPr id="5" name="Oval 4">
            <a:extLst>
              <a:ext uri="{FF2B5EF4-FFF2-40B4-BE49-F238E27FC236}">
                <a16:creationId xmlns:a16="http://schemas.microsoft.com/office/drawing/2014/main" id="{3D596592-FAFF-DB47-ACF5-CFD18AEAFAD8}"/>
              </a:ext>
            </a:extLst>
          </p:cNvPr>
          <p:cNvSpPr/>
          <p:nvPr/>
        </p:nvSpPr>
        <p:spPr>
          <a:xfrm rot="19795129">
            <a:off x="1967658" y="894515"/>
            <a:ext cx="1873623" cy="85164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a:t>
            </a:r>
            <a:r>
              <a:rPr lang="en-US" baseline="-25000" dirty="0"/>
              <a:t>2</a:t>
            </a:r>
            <a:r>
              <a:rPr lang="en-US" dirty="0"/>
              <a:t> Fertilization</a:t>
            </a:r>
          </a:p>
        </p:txBody>
      </p:sp>
      <p:sp>
        <p:nvSpPr>
          <p:cNvPr id="6" name="Oval 5">
            <a:extLst>
              <a:ext uri="{FF2B5EF4-FFF2-40B4-BE49-F238E27FC236}">
                <a16:creationId xmlns:a16="http://schemas.microsoft.com/office/drawing/2014/main" id="{94E6FA51-D3EC-724D-A27A-5C5AC8E195F0}"/>
              </a:ext>
            </a:extLst>
          </p:cNvPr>
          <p:cNvSpPr/>
          <p:nvPr/>
        </p:nvSpPr>
        <p:spPr>
          <a:xfrm rot="19912762">
            <a:off x="6875930" y="643856"/>
            <a:ext cx="1425388" cy="936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Heat stress</a:t>
            </a:r>
          </a:p>
        </p:txBody>
      </p:sp>
      <p:sp>
        <p:nvSpPr>
          <p:cNvPr id="7" name="Oval 6">
            <a:extLst>
              <a:ext uri="{FF2B5EF4-FFF2-40B4-BE49-F238E27FC236}">
                <a16:creationId xmlns:a16="http://schemas.microsoft.com/office/drawing/2014/main" id="{EC26C33C-2C96-CD4B-B909-4D6D2544E2D1}"/>
              </a:ext>
            </a:extLst>
          </p:cNvPr>
          <p:cNvSpPr/>
          <p:nvPr/>
        </p:nvSpPr>
        <p:spPr>
          <a:xfrm rot="20419438">
            <a:off x="1299373" y="3344250"/>
            <a:ext cx="2010447" cy="851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Impede Reproductive growth </a:t>
            </a:r>
          </a:p>
        </p:txBody>
      </p:sp>
      <p:sp>
        <p:nvSpPr>
          <p:cNvPr id="8" name="Oval 7">
            <a:extLst>
              <a:ext uri="{FF2B5EF4-FFF2-40B4-BE49-F238E27FC236}">
                <a16:creationId xmlns:a16="http://schemas.microsoft.com/office/drawing/2014/main" id="{C5A95579-2DB1-CB4B-A0D8-D4612CC816E4}"/>
              </a:ext>
            </a:extLst>
          </p:cNvPr>
          <p:cNvSpPr/>
          <p:nvPr/>
        </p:nvSpPr>
        <p:spPr>
          <a:xfrm>
            <a:off x="4356847" y="4742329"/>
            <a:ext cx="1739153" cy="914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Shortens crop cycle</a:t>
            </a:r>
          </a:p>
        </p:txBody>
      </p:sp>
      <p:sp>
        <p:nvSpPr>
          <p:cNvPr id="9" name="Oval 8">
            <a:extLst>
              <a:ext uri="{FF2B5EF4-FFF2-40B4-BE49-F238E27FC236}">
                <a16:creationId xmlns:a16="http://schemas.microsoft.com/office/drawing/2014/main" id="{7BE51716-A277-2444-B11A-C9DF083525B4}"/>
              </a:ext>
            </a:extLst>
          </p:cNvPr>
          <p:cNvSpPr/>
          <p:nvPr/>
        </p:nvSpPr>
        <p:spPr>
          <a:xfrm rot="491197">
            <a:off x="7321960" y="3250891"/>
            <a:ext cx="1515035" cy="936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Moisture stress</a:t>
            </a:r>
          </a:p>
        </p:txBody>
      </p:sp>
      <p:sp>
        <p:nvSpPr>
          <p:cNvPr id="13" name="Right Arrow 12">
            <a:extLst>
              <a:ext uri="{FF2B5EF4-FFF2-40B4-BE49-F238E27FC236}">
                <a16:creationId xmlns:a16="http://schemas.microsoft.com/office/drawing/2014/main" id="{E4F628D1-4D2E-0347-8020-713F7BB0A077}"/>
              </a:ext>
            </a:extLst>
          </p:cNvPr>
          <p:cNvSpPr/>
          <p:nvPr/>
        </p:nvSpPr>
        <p:spPr>
          <a:xfrm rot="19295036">
            <a:off x="6098137" y="1649533"/>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69207EE1-9850-504A-8D38-225D05925CAB}"/>
              </a:ext>
            </a:extLst>
          </p:cNvPr>
          <p:cNvSpPr/>
          <p:nvPr/>
        </p:nvSpPr>
        <p:spPr>
          <a:xfrm rot="9381733">
            <a:off x="3253553" y="3092927"/>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A33AE471-68CC-8348-AA59-DE1517756C89}"/>
              </a:ext>
            </a:extLst>
          </p:cNvPr>
          <p:cNvSpPr/>
          <p:nvPr/>
        </p:nvSpPr>
        <p:spPr>
          <a:xfrm rot="5400000">
            <a:off x="4796050" y="4063254"/>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FBC6239A-E027-A747-8D26-9913AEC7048C}"/>
              </a:ext>
            </a:extLst>
          </p:cNvPr>
          <p:cNvSpPr/>
          <p:nvPr/>
        </p:nvSpPr>
        <p:spPr>
          <a:xfrm rot="1183716">
            <a:off x="6393535" y="3183620"/>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C0BF7F1-B70A-9545-8A10-7F06E327C510}"/>
              </a:ext>
            </a:extLst>
          </p:cNvPr>
          <p:cNvSpPr/>
          <p:nvPr/>
        </p:nvSpPr>
        <p:spPr>
          <a:xfrm rot="13036590">
            <a:off x="3393590" y="1769634"/>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666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admin | Cedar Valley Regional Food &amp;amp; Farm Network">
            <a:extLst>
              <a:ext uri="{FF2B5EF4-FFF2-40B4-BE49-F238E27FC236}">
                <a16:creationId xmlns:a16="http://schemas.microsoft.com/office/drawing/2014/main" id="{24D46197-B92C-294B-8985-5F22CA0B1D9E}"/>
              </a:ext>
            </a:extLst>
          </p:cNvPr>
          <p:cNvPicPr>
            <a:picLocks noChangeAspect="1" noChangeArrowheads="1"/>
          </p:cNvPicPr>
          <p:nvPr/>
        </p:nvPicPr>
        <p:blipFill rotWithShape="1">
          <a:blip r:embed="rId2">
            <a:alphaModFix amt="55000"/>
            <a:extLst>
              <a:ext uri="{28A0092B-C50C-407E-A947-70E740481C1C}">
                <a14:useLocalDpi xmlns:a14="http://schemas.microsoft.com/office/drawing/2010/main" val="0"/>
              </a:ext>
            </a:extLst>
          </a:blip>
          <a:srcRect r="1779" b="1"/>
          <a:stretch/>
        </p:blipFill>
        <p:spPr bwMode="auto">
          <a:xfrm>
            <a:off x="20" y="-9107"/>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3C40DC-46E6-014B-9B62-19585B7AF3B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Mitigation</a:t>
            </a:r>
          </a:p>
        </p:txBody>
      </p:sp>
      <p:sp>
        <p:nvSpPr>
          <p:cNvPr id="3080" name="Arc 13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DAF71A0-2B14-E740-8C37-9F68C369F53F}"/>
              </a:ext>
            </a:extLst>
          </p:cNvPr>
          <p:cNvSpPr>
            <a:spLocks noGrp="1"/>
          </p:cNvSpPr>
          <p:nvPr>
            <p:ph idx="1"/>
          </p:nvPr>
        </p:nvSpPr>
        <p:spPr>
          <a:xfrm>
            <a:off x="4447308" y="591344"/>
            <a:ext cx="6906491" cy="5585619"/>
          </a:xfrm>
        </p:spPr>
        <p:txBody>
          <a:bodyPr anchor="ctr">
            <a:normAutofit/>
          </a:bodyPr>
          <a:lstStyle/>
          <a:p>
            <a:pPr marL="0" indent="0">
              <a:buNone/>
            </a:pPr>
            <a:r>
              <a:rPr lang="en-US" sz="4800" b="1" dirty="0">
                <a:solidFill>
                  <a:srgbClr val="FFFFFF"/>
                </a:solidFill>
              </a:rPr>
              <a:t>Soil moisture conservation</a:t>
            </a:r>
          </a:p>
          <a:p>
            <a:pPr lvl="1"/>
            <a:r>
              <a:rPr lang="en-US" sz="3600" dirty="0">
                <a:solidFill>
                  <a:srgbClr val="FFFFFF"/>
                </a:solidFill>
              </a:rPr>
              <a:t>SOM</a:t>
            </a:r>
          </a:p>
          <a:p>
            <a:pPr lvl="1"/>
            <a:r>
              <a:rPr lang="en-US" sz="3600" dirty="0">
                <a:solidFill>
                  <a:srgbClr val="FFFFFF"/>
                </a:solidFill>
              </a:rPr>
              <a:t>Residue</a:t>
            </a:r>
          </a:p>
          <a:p>
            <a:pPr lvl="1"/>
            <a:r>
              <a:rPr lang="en-US" sz="3600" dirty="0">
                <a:solidFill>
                  <a:srgbClr val="FFFFFF"/>
                </a:solidFill>
              </a:rPr>
              <a:t>No tillage</a:t>
            </a:r>
          </a:p>
          <a:p>
            <a:pPr lvl="1"/>
            <a:r>
              <a:rPr lang="en-US" sz="3600" dirty="0">
                <a:solidFill>
                  <a:srgbClr val="FFFFFF"/>
                </a:solidFill>
              </a:rPr>
              <a:t>Crop rotation</a:t>
            </a:r>
          </a:p>
          <a:p>
            <a:pPr lvl="1"/>
            <a:r>
              <a:rPr lang="en-US" sz="3600" dirty="0">
                <a:solidFill>
                  <a:srgbClr val="FFFFFF"/>
                </a:solidFill>
              </a:rPr>
              <a:t>Cover cropping</a:t>
            </a:r>
          </a:p>
          <a:p>
            <a:pPr lvl="1"/>
            <a:r>
              <a:rPr lang="en-US" sz="3600" dirty="0">
                <a:solidFill>
                  <a:srgbClr val="FFFFFF"/>
                </a:solidFill>
              </a:rPr>
              <a:t>Irrigation</a:t>
            </a:r>
          </a:p>
          <a:p>
            <a:pPr lvl="1"/>
            <a:endParaRPr lang="en-US" dirty="0">
              <a:solidFill>
                <a:srgbClr val="FFFFFF"/>
              </a:solidFill>
            </a:endParaRPr>
          </a:p>
          <a:p>
            <a:pPr lvl="1"/>
            <a:endParaRPr lang="en-US" dirty="0">
              <a:solidFill>
                <a:srgbClr val="FFFFFF"/>
              </a:solidFill>
            </a:endParaRPr>
          </a:p>
        </p:txBody>
      </p:sp>
    </p:spTree>
    <p:extLst>
      <p:ext uri="{BB962C8B-B14F-4D97-AF65-F5344CB8AC3E}">
        <p14:creationId xmlns:p14="http://schemas.microsoft.com/office/powerpoint/2010/main" val="22934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A5B16-7CF0-411D-B189-3DEF41561E8F}"/>
              </a:ext>
            </a:extLst>
          </p:cNvPr>
          <p:cNvSpPr>
            <a:spLocks noGrp="1"/>
          </p:cNvSpPr>
          <p:nvPr>
            <p:ph type="title"/>
          </p:nvPr>
        </p:nvSpPr>
        <p:spPr>
          <a:xfrm>
            <a:off x="838200" y="557188"/>
            <a:ext cx="10515600" cy="1133499"/>
          </a:xfrm>
        </p:spPr>
        <p:txBody>
          <a:bodyPr>
            <a:normAutofit/>
          </a:bodyPr>
          <a:lstStyle/>
          <a:p>
            <a:pPr algn="ctr"/>
            <a:r>
              <a:rPr lang="en-US" sz="5200"/>
              <a:t>Climate change and Agriculture</a:t>
            </a:r>
          </a:p>
        </p:txBody>
      </p:sp>
      <p:graphicFrame>
        <p:nvGraphicFramePr>
          <p:cNvPr id="5" name="Content Placeholder 2">
            <a:extLst>
              <a:ext uri="{FF2B5EF4-FFF2-40B4-BE49-F238E27FC236}">
                <a16:creationId xmlns:a16="http://schemas.microsoft.com/office/drawing/2014/main" id="{71459277-8F58-42D3-99AE-88EBE125AC2C}"/>
              </a:ext>
            </a:extLst>
          </p:cNvPr>
          <p:cNvGraphicFramePr>
            <a:graphicFrameLocks noGrp="1"/>
          </p:cNvGraphicFramePr>
          <p:nvPr>
            <p:ph idx="1"/>
            <p:extLst>
              <p:ext uri="{D42A27DB-BD31-4B8C-83A1-F6EECF244321}">
                <p14:modId xmlns:p14="http://schemas.microsoft.com/office/powerpoint/2010/main" val="206611647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718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BB68-8D52-40BA-B941-D98172DE107A}"/>
              </a:ext>
            </a:extLst>
          </p:cNvPr>
          <p:cNvSpPr>
            <a:spLocks noGrp="1"/>
          </p:cNvSpPr>
          <p:nvPr>
            <p:ph type="title"/>
          </p:nvPr>
        </p:nvSpPr>
        <p:spPr>
          <a:xfrm>
            <a:off x="1043631" y="809898"/>
            <a:ext cx="10173010" cy="1554480"/>
          </a:xfrm>
        </p:spPr>
        <p:txBody>
          <a:bodyPr anchor="ctr">
            <a:normAutofit/>
          </a:bodyPr>
          <a:lstStyle/>
          <a:p>
            <a:r>
              <a:rPr lang="en-US" sz="4800"/>
              <a:t>Objectives</a:t>
            </a:r>
          </a:p>
        </p:txBody>
      </p:sp>
      <p:graphicFrame>
        <p:nvGraphicFramePr>
          <p:cNvPr id="14" name="Content Placeholder 2">
            <a:extLst>
              <a:ext uri="{FF2B5EF4-FFF2-40B4-BE49-F238E27FC236}">
                <a16:creationId xmlns:a16="http://schemas.microsoft.com/office/drawing/2014/main" id="{EA436819-E3A8-4B58-97EA-8382170E5FB0}"/>
              </a:ext>
            </a:extLst>
          </p:cNvPr>
          <p:cNvGraphicFramePr>
            <a:graphicFrameLocks noGrp="1"/>
          </p:cNvGraphicFramePr>
          <p:nvPr>
            <p:ph idx="1"/>
            <p:extLst>
              <p:ext uri="{D42A27DB-BD31-4B8C-83A1-F6EECF244321}">
                <p14:modId xmlns:p14="http://schemas.microsoft.com/office/powerpoint/2010/main" val="3494658033"/>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1675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639581D-68A6-4E9E-A1DD-8B63A10F6F17}"/>
              </a:ext>
            </a:extLst>
          </p:cNvPr>
          <p:cNvSpPr/>
          <p:nvPr/>
        </p:nvSpPr>
        <p:spPr>
          <a:xfrm>
            <a:off x="4396247" y="222906"/>
            <a:ext cx="1897224" cy="68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Warming</a:t>
            </a:r>
          </a:p>
        </p:txBody>
      </p:sp>
      <p:sp>
        <p:nvSpPr>
          <p:cNvPr id="7" name="Rectangle: Rounded Corners 6">
            <a:extLst>
              <a:ext uri="{FF2B5EF4-FFF2-40B4-BE49-F238E27FC236}">
                <a16:creationId xmlns:a16="http://schemas.microsoft.com/office/drawing/2014/main" id="{B7EA7BE7-B179-431D-98F2-16D73F9EDC34}"/>
              </a:ext>
            </a:extLst>
          </p:cNvPr>
          <p:cNvSpPr/>
          <p:nvPr/>
        </p:nvSpPr>
        <p:spPr>
          <a:xfrm>
            <a:off x="2155548" y="4663150"/>
            <a:ext cx="1328083"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Yield</a:t>
            </a:r>
          </a:p>
        </p:txBody>
      </p:sp>
      <p:sp>
        <p:nvSpPr>
          <p:cNvPr id="9" name="Rectangle: Rounded Corners 8">
            <a:extLst>
              <a:ext uri="{FF2B5EF4-FFF2-40B4-BE49-F238E27FC236}">
                <a16:creationId xmlns:a16="http://schemas.microsoft.com/office/drawing/2014/main" id="{C68D56F7-2694-4DAF-A12F-7353ACF7DB01}"/>
              </a:ext>
            </a:extLst>
          </p:cNvPr>
          <p:cNvSpPr/>
          <p:nvPr/>
        </p:nvSpPr>
        <p:spPr>
          <a:xfrm>
            <a:off x="2177346" y="3765606"/>
            <a:ext cx="1296954" cy="4978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Plant biomass</a:t>
            </a:r>
          </a:p>
        </p:txBody>
      </p:sp>
      <p:sp>
        <p:nvSpPr>
          <p:cNvPr id="12" name="Rectangle: Rounded Corners 11">
            <a:extLst>
              <a:ext uri="{FF2B5EF4-FFF2-40B4-BE49-F238E27FC236}">
                <a16:creationId xmlns:a16="http://schemas.microsoft.com/office/drawing/2014/main" id="{2BC606AA-E01A-47B4-8528-B0245A37A5C7}"/>
              </a:ext>
            </a:extLst>
          </p:cNvPr>
          <p:cNvSpPr/>
          <p:nvPr/>
        </p:nvSpPr>
        <p:spPr>
          <a:xfrm>
            <a:off x="2121932" y="1251611"/>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Irrigated</a:t>
            </a:r>
          </a:p>
        </p:txBody>
      </p:sp>
      <p:sp>
        <p:nvSpPr>
          <p:cNvPr id="14" name="Rectangle: Rounded Corners 13">
            <a:extLst>
              <a:ext uri="{FF2B5EF4-FFF2-40B4-BE49-F238E27FC236}">
                <a16:creationId xmlns:a16="http://schemas.microsoft.com/office/drawing/2014/main" id="{243303E9-6E9C-4227-AA07-25666371E886}"/>
              </a:ext>
            </a:extLst>
          </p:cNvPr>
          <p:cNvSpPr/>
          <p:nvPr/>
        </p:nvSpPr>
        <p:spPr>
          <a:xfrm>
            <a:off x="7255310" y="1251611"/>
            <a:ext cx="1209868"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Dryland</a:t>
            </a:r>
          </a:p>
        </p:txBody>
      </p:sp>
      <p:sp>
        <p:nvSpPr>
          <p:cNvPr id="50" name="Rectangle: Rounded Corners 49">
            <a:extLst>
              <a:ext uri="{FF2B5EF4-FFF2-40B4-BE49-F238E27FC236}">
                <a16:creationId xmlns:a16="http://schemas.microsoft.com/office/drawing/2014/main" id="{B790D89E-77D6-4843-8E86-83CB1B4D1529}"/>
              </a:ext>
            </a:extLst>
          </p:cNvPr>
          <p:cNvSpPr/>
          <p:nvPr/>
        </p:nvSpPr>
        <p:spPr>
          <a:xfrm>
            <a:off x="3418886" y="2414170"/>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residue</a:t>
            </a:r>
          </a:p>
        </p:txBody>
      </p:sp>
      <p:sp>
        <p:nvSpPr>
          <p:cNvPr id="51" name="Rectangle: Rounded Corners 50">
            <a:extLst>
              <a:ext uri="{FF2B5EF4-FFF2-40B4-BE49-F238E27FC236}">
                <a16:creationId xmlns:a16="http://schemas.microsoft.com/office/drawing/2014/main" id="{73C1A31F-5CA5-47A2-9889-5F6629F55A3F}"/>
              </a:ext>
            </a:extLst>
          </p:cNvPr>
          <p:cNvSpPr/>
          <p:nvPr/>
        </p:nvSpPr>
        <p:spPr>
          <a:xfrm>
            <a:off x="824978" y="2414472"/>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Residue</a:t>
            </a:r>
          </a:p>
        </p:txBody>
      </p:sp>
      <p:sp>
        <p:nvSpPr>
          <p:cNvPr id="52" name="Rectangle: Rounded Corners 51">
            <a:extLst>
              <a:ext uri="{FF2B5EF4-FFF2-40B4-BE49-F238E27FC236}">
                <a16:creationId xmlns:a16="http://schemas.microsoft.com/office/drawing/2014/main" id="{F071B961-BA93-48BC-BD33-4F970813C085}"/>
              </a:ext>
            </a:extLst>
          </p:cNvPr>
          <p:cNvSpPr/>
          <p:nvPr/>
        </p:nvSpPr>
        <p:spPr>
          <a:xfrm>
            <a:off x="5958356" y="2414169"/>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Residue</a:t>
            </a:r>
          </a:p>
        </p:txBody>
      </p:sp>
      <p:sp>
        <p:nvSpPr>
          <p:cNvPr id="53" name="Rectangle: Rounded Corners 52">
            <a:extLst>
              <a:ext uri="{FF2B5EF4-FFF2-40B4-BE49-F238E27FC236}">
                <a16:creationId xmlns:a16="http://schemas.microsoft.com/office/drawing/2014/main" id="{7E472A45-81A8-452C-8EBA-DE20D2CAC876}"/>
              </a:ext>
            </a:extLst>
          </p:cNvPr>
          <p:cNvSpPr/>
          <p:nvPr/>
        </p:nvSpPr>
        <p:spPr>
          <a:xfrm>
            <a:off x="8465178" y="2414169"/>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residue</a:t>
            </a:r>
          </a:p>
        </p:txBody>
      </p:sp>
      <p:cxnSp>
        <p:nvCxnSpPr>
          <p:cNvPr id="57" name="Connector: Elbow 56">
            <a:extLst>
              <a:ext uri="{FF2B5EF4-FFF2-40B4-BE49-F238E27FC236}">
                <a16:creationId xmlns:a16="http://schemas.microsoft.com/office/drawing/2014/main" id="{CD70C8F2-B57A-43A2-9934-AF14E14545E0}"/>
              </a:ext>
            </a:extLst>
          </p:cNvPr>
          <p:cNvCxnSpPr>
            <a:stCxn id="5" idx="1"/>
            <a:endCxn id="12" idx="0"/>
          </p:cNvCxnSpPr>
          <p:nvPr/>
        </p:nvCxnSpPr>
        <p:spPr>
          <a:xfrm rot="10800000" flipV="1">
            <a:off x="2770409" y="564911"/>
            <a:ext cx="1625838" cy="68670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Connector: Elbow 58">
            <a:extLst>
              <a:ext uri="{FF2B5EF4-FFF2-40B4-BE49-F238E27FC236}">
                <a16:creationId xmlns:a16="http://schemas.microsoft.com/office/drawing/2014/main" id="{DA414ABC-73D4-4360-8BB6-AF73E8B56F11}"/>
              </a:ext>
            </a:extLst>
          </p:cNvPr>
          <p:cNvCxnSpPr>
            <a:stCxn id="5" idx="3"/>
            <a:endCxn id="14" idx="0"/>
          </p:cNvCxnSpPr>
          <p:nvPr/>
        </p:nvCxnSpPr>
        <p:spPr>
          <a:xfrm>
            <a:off x="6293471" y="564911"/>
            <a:ext cx="1566773" cy="68670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1" name="Connector: Elbow 60">
            <a:extLst>
              <a:ext uri="{FF2B5EF4-FFF2-40B4-BE49-F238E27FC236}">
                <a16:creationId xmlns:a16="http://schemas.microsoft.com/office/drawing/2014/main" id="{41EA6738-5CD7-4BD3-950A-4FE95DFE33B2}"/>
              </a:ext>
            </a:extLst>
          </p:cNvPr>
          <p:cNvCxnSpPr>
            <a:stCxn id="12" idx="1"/>
            <a:endCxn id="51" idx="0"/>
          </p:cNvCxnSpPr>
          <p:nvPr/>
        </p:nvCxnSpPr>
        <p:spPr>
          <a:xfrm rot="10800000" flipV="1">
            <a:off x="1473456" y="1489542"/>
            <a:ext cx="648477" cy="9249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Connector: Elbow 62">
            <a:extLst>
              <a:ext uri="{FF2B5EF4-FFF2-40B4-BE49-F238E27FC236}">
                <a16:creationId xmlns:a16="http://schemas.microsoft.com/office/drawing/2014/main" id="{1FDC507C-F97D-4FF5-A9F1-BD717C4CF607}"/>
              </a:ext>
            </a:extLst>
          </p:cNvPr>
          <p:cNvCxnSpPr>
            <a:stCxn id="12" idx="3"/>
            <a:endCxn id="50" idx="0"/>
          </p:cNvCxnSpPr>
          <p:nvPr/>
        </p:nvCxnSpPr>
        <p:spPr>
          <a:xfrm>
            <a:off x="3418886" y="1489542"/>
            <a:ext cx="648477" cy="9246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5" name="Connector: Elbow 64">
            <a:extLst>
              <a:ext uri="{FF2B5EF4-FFF2-40B4-BE49-F238E27FC236}">
                <a16:creationId xmlns:a16="http://schemas.microsoft.com/office/drawing/2014/main" id="{22524D2E-F418-494E-AFB7-EB5C1FC5CE56}"/>
              </a:ext>
            </a:extLst>
          </p:cNvPr>
          <p:cNvCxnSpPr>
            <a:stCxn id="14" idx="1"/>
            <a:endCxn id="52" idx="0"/>
          </p:cNvCxnSpPr>
          <p:nvPr/>
        </p:nvCxnSpPr>
        <p:spPr>
          <a:xfrm rot="10800000" flipV="1">
            <a:off x="6606834" y="1489541"/>
            <a:ext cx="648477" cy="92462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0172CDE2-0281-4B9D-9B3A-8729001BF731}"/>
              </a:ext>
            </a:extLst>
          </p:cNvPr>
          <p:cNvCxnSpPr>
            <a:stCxn id="14" idx="3"/>
            <a:endCxn id="53" idx="0"/>
          </p:cNvCxnSpPr>
          <p:nvPr/>
        </p:nvCxnSpPr>
        <p:spPr>
          <a:xfrm>
            <a:off x="8465178" y="1489542"/>
            <a:ext cx="648477" cy="92462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9" name="Connector: Elbow 68">
            <a:extLst>
              <a:ext uri="{FF2B5EF4-FFF2-40B4-BE49-F238E27FC236}">
                <a16:creationId xmlns:a16="http://schemas.microsoft.com/office/drawing/2014/main" id="{0DFEB872-11C2-49C0-A29F-DE5C711356A5}"/>
              </a:ext>
            </a:extLst>
          </p:cNvPr>
          <p:cNvCxnSpPr>
            <a:cxnSpLocks/>
            <a:stCxn id="51" idx="2"/>
            <a:endCxn id="9" idx="1"/>
          </p:cNvCxnSpPr>
          <p:nvPr/>
        </p:nvCxnSpPr>
        <p:spPr>
          <a:xfrm rot="16200000" flipH="1">
            <a:off x="1263306" y="3100481"/>
            <a:ext cx="1124188" cy="70389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Connector: Elbow 70">
            <a:extLst>
              <a:ext uri="{FF2B5EF4-FFF2-40B4-BE49-F238E27FC236}">
                <a16:creationId xmlns:a16="http://schemas.microsoft.com/office/drawing/2014/main" id="{2104B11A-22E3-4FB8-BFA8-EE90637CCCCD}"/>
              </a:ext>
            </a:extLst>
          </p:cNvPr>
          <p:cNvCxnSpPr>
            <a:cxnSpLocks/>
            <a:endCxn id="7" idx="1"/>
          </p:cNvCxnSpPr>
          <p:nvPr/>
        </p:nvCxnSpPr>
        <p:spPr>
          <a:xfrm rot="16200000" flipH="1">
            <a:off x="1355689" y="4101222"/>
            <a:ext cx="917620" cy="68209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Connector: Elbow 76">
            <a:extLst>
              <a:ext uri="{FF2B5EF4-FFF2-40B4-BE49-F238E27FC236}">
                <a16:creationId xmlns:a16="http://schemas.microsoft.com/office/drawing/2014/main" id="{26BC2EE6-C90E-4107-8B7D-B4F58E17239A}"/>
              </a:ext>
            </a:extLst>
          </p:cNvPr>
          <p:cNvCxnSpPr>
            <a:cxnSpLocks/>
            <a:stCxn id="50" idx="2"/>
            <a:endCxn id="9" idx="3"/>
          </p:cNvCxnSpPr>
          <p:nvPr/>
        </p:nvCxnSpPr>
        <p:spPr>
          <a:xfrm rot="5400000">
            <a:off x="3208587" y="3155745"/>
            <a:ext cx="1124490" cy="59306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Connector: Elbow 78">
            <a:extLst>
              <a:ext uri="{FF2B5EF4-FFF2-40B4-BE49-F238E27FC236}">
                <a16:creationId xmlns:a16="http://schemas.microsoft.com/office/drawing/2014/main" id="{F2E0B468-75A7-48B3-A621-FB1D3B593EC8}"/>
              </a:ext>
            </a:extLst>
          </p:cNvPr>
          <p:cNvCxnSpPr>
            <a:cxnSpLocks/>
            <a:endCxn id="7" idx="3"/>
          </p:cNvCxnSpPr>
          <p:nvPr/>
        </p:nvCxnSpPr>
        <p:spPr>
          <a:xfrm rot="5400000">
            <a:off x="3337711" y="4171425"/>
            <a:ext cx="875577" cy="58373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91" name="Rectangle: Rounded Corners 90">
            <a:extLst>
              <a:ext uri="{FF2B5EF4-FFF2-40B4-BE49-F238E27FC236}">
                <a16:creationId xmlns:a16="http://schemas.microsoft.com/office/drawing/2014/main" id="{0D72BA7D-D422-418C-B65B-8E191F1C2686}"/>
              </a:ext>
            </a:extLst>
          </p:cNvPr>
          <p:cNvSpPr/>
          <p:nvPr/>
        </p:nvSpPr>
        <p:spPr>
          <a:xfrm>
            <a:off x="7255310" y="3745383"/>
            <a:ext cx="120986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Plant biomass</a:t>
            </a:r>
          </a:p>
        </p:txBody>
      </p:sp>
      <p:sp>
        <p:nvSpPr>
          <p:cNvPr id="92" name="Rectangle: Rounded Corners 91">
            <a:extLst>
              <a:ext uri="{FF2B5EF4-FFF2-40B4-BE49-F238E27FC236}">
                <a16:creationId xmlns:a16="http://schemas.microsoft.com/office/drawing/2014/main" id="{F0377605-4BCA-4F07-9909-66EC2007C738}"/>
              </a:ext>
            </a:extLst>
          </p:cNvPr>
          <p:cNvSpPr/>
          <p:nvPr/>
        </p:nvSpPr>
        <p:spPr>
          <a:xfrm>
            <a:off x="7195445" y="4670010"/>
            <a:ext cx="1328083"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Yield</a:t>
            </a:r>
          </a:p>
        </p:txBody>
      </p:sp>
      <p:cxnSp>
        <p:nvCxnSpPr>
          <p:cNvPr id="95" name="Connector: Elbow 94">
            <a:extLst>
              <a:ext uri="{FF2B5EF4-FFF2-40B4-BE49-F238E27FC236}">
                <a16:creationId xmlns:a16="http://schemas.microsoft.com/office/drawing/2014/main" id="{8B21F127-66AB-4994-8B5E-A471AD0F1A09}"/>
              </a:ext>
            </a:extLst>
          </p:cNvPr>
          <p:cNvCxnSpPr>
            <a:cxnSpLocks/>
            <a:stCxn id="52" idx="2"/>
            <a:endCxn id="91" idx="1"/>
          </p:cNvCxnSpPr>
          <p:nvPr/>
        </p:nvCxnSpPr>
        <p:spPr>
          <a:xfrm rot="16200000" flipH="1">
            <a:off x="6384429" y="3112433"/>
            <a:ext cx="1093284" cy="64847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Connector: Elbow 96">
            <a:extLst>
              <a:ext uri="{FF2B5EF4-FFF2-40B4-BE49-F238E27FC236}">
                <a16:creationId xmlns:a16="http://schemas.microsoft.com/office/drawing/2014/main" id="{922091A5-B2F3-4897-8C4C-90F39444D63D}"/>
              </a:ext>
            </a:extLst>
          </p:cNvPr>
          <p:cNvCxnSpPr>
            <a:cxnSpLocks/>
            <a:endCxn id="92" idx="1"/>
          </p:cNvCxnSpPr>
          <p:nvPr/>
        </p:nvCxnSpPr>
        <p:spPr>
          <a:xfrm rot="16200000" flipH="1">
            <a:off x="6438825" y="4151321"/>
            <a:ext cx="924628" cy="58861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1" name="Connector: Elbow 100">
            <a:extLst>
              <a:ext uri="{FF2B5EF4-FFF2-40B4-BE49-F238E27FC236}">
                <a16:creationId xmlns:a16="http://schemas.microsoft.com/office/drawing/2014/main" id="{13B5EF85-6EE5-41C9-89D1-334013B135BB}"/>
              </a:ext>
            </a:extLst>
          </p:cNvPr>
          <p:cNvCxnSpPr>
            <a:cxnSpLocks/>
            <a:stCxn id="53" idx="2"/>
            <a:endCxn id="91" idx="3"/>
          </p:cNvCxnSpPr>
          <p:nvPr/>
        </p:nvCxnSpPr>
        <p:spPr>
          <a:xfrm rot="5400000">
            <a:off x="8242774" y="3112433"/>
            <a:ext cx="1093284" cy="64847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07" name="Connector: Elbow 106">
            <a:extLst>
              <a:ext uri="{FF2B5EF4-FFF2-40B4-BE49-F238E27FC236}">
                <a16:creationId xmlns:a16="http://schemas.microsoft.com/office/drawing/2014/main" id="{28EEECF0-4B4F-43D9-9F5F-F581CD5EB70F}"/>
              </a:ext>
            </a:extLst>
          </p:cNvPr>
          <p:cNvCxnSpPr>
            <a:cxnSpLocks/>
          </p:cNvCxnSpPr>
          <p:nvPr/>
        </p:nvCxnSpPr>
        <p:spPr>
          <a:xfrm rot="5400000">
            <a:off x="8346947" y="4150563"/>
            <a:ext cx="924629" cy="59012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4984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E0FF9-2B87-8741-BBEB-1FA9F0B0B2B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Hypothesis</a:t>
            </a:r>
          </a:p>
        </p:txBody>
      </p:sp>
      <p:pic>
        <p:nvPicPr>
          <p:cNvPr id="5" name="Content Placeholder 4" descr="Diagram&#10;&#10;Description automatically generated">
            <a:extLst>
              <a:ext uri="{FF2B5EF4-FFF2-40B4-BE49-F238E27FC236}">
                <a16:creationId xmlns:a16="http://schemas.microsoft.com/office/drawing/2014/main" id="{673E5C7E-FF75-D14D-8256-A20B8192F0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847" y="1675227"/>
            <a:ext cx="7354306" cy="4394199"/>
          </a:xfrm>
          <a:prstGeom prst="rect">
            <a:avLst/>
          </a:prstGeom>
        </p:spPr>
      </p:pic>
    </p:spTree>
    <p:extLst>
      <p:ext uri="{BB962C8B-B14F-4D97-AF65-F5344CB8AC3E}">
        <p14:creationId xmlns:p14="http://schemas.microsoft.com/office/powerpoint/2010/main" val="1888353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4D14F-E4C5-1441-AC50-EAFAAEBF4FE9}"/>
              </a:ext>
            </a:extLst>
          </p:cNvPr>
          <p:cNvSpPr>
            <a:spLocks noGrp="1"/>
          </p:cNvSpPr>
          <p:nvPr>
            <p:ph type="title"/>
          </p:nvPr>
        </p:nvSpPr>
        <p:spPr>
          <a:xfrm>
            <a:off x="6513788" y="365125"/>
            <a:ext cx="4840010" cy="1807305"/>
          </a:xfrm>
        </p:spPr>
        <p:txBody>
          <a:bodyPr>
            <a:normAutofit/>
          </a:bodyPr>
          <a:lstStyle/>
          <a:p>
            <a:r>
              <a:rPr lang="en-US" dirty="0"/>
              <a:t>Cotton Cultivation</a:t>
            </a:r>
          </a:p>
        </p:txBody>
      </p:sp>
      <p:pic>
        <p:nvPicPr>
          <p:cNvPr id="5" name="Picture 4" descr="Tractor in farmland">
            <a:extLst>
              <a:ext uri="{FF2B5EF4-FFF2-40B4-BE49-F238E27FC236}">
                <a16:creationId xmlns:a16="http://schemas.microsoft.com/office/drawing/2014/main" id="{182FADA1-0839-48FC-B4FC-A8711F478EEA}"/>
              </a:ext>
            </a:extLst>
          </p:cNvPr>
          <p:cNvPicPr>
            <a:picLocks noChangeAspect="1"/>
          </p:cNvPicPr>
          <p:nvPr/>
        </p:nvPicPr>
        <p:blipFill rotWithShape="1">
          <a:blip r:embed="rId2"/>
          <a:srcRect l="36242" r="444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BD38950-190C-B440-94D7-92115AFF5796}"/>
              </a:ext>
            </a:extLst>
          </p:cNvPr>
          <p:cNvSpPr>
            <a:spLocks noGrp="1"/>
          </p:cNvSpPr>
          <p:nvPr>
            <p:ph idx="1"/>
          </p:nvPr>
        </p:nvSpPr>
        <p:spPr>
          <a:xfrm>
            <a:off x="6513788" y="2333297"/>
            <a:ext cx="4840010" cy="3843666"/>
          </a:xfrm>
        </p:spPr>
        <p:txBody>
          <a:bodyPr>
            <a:noAutofit/>
          </a:bodyPr>
          <a:lstStyle/>
          <a:p>
            <a:r>
              <a:rPr lang="en-US" sz="2400" dirty="0"/>
              <a:t>Finely tilled using the disc plow </a:t>
            </a:r>
          </a:p>
          <a:p>
            <a:r>
              <a:rPr lang="en-US" sz="2400" dirty="0"/>
              <a:t>Cotton was planted continuously in rows spaced 1 meter apart. </a:t>
            </a:r>
          </a:p>
          <a:p>
            <a:r>
              <a:rPr lang="en-US" sz="2400" dirty="0"/>
              <a:t>Residue: multispecies grass @3 kg/m2 </a:t>
            </a:r>
          </a:p>
          <a:p>
            <a:r>
              <a:rPr lang="en-US" sz="2400" dirty="0"/>
              <a:t>Weeding: Hand weeding</a:t>
            </a:r>
          </a:p>
          <a:p>
            <a:r>
              <a:rPr lang="en-US" sz="2400" dirty="0"/>
              <a:t>Irrigation: 218 mm during growing season</a:t>
            </a:r>
          </a:p>
        </p:txBody>
      </p:sp>
    </p:spTree>
    <p:extLst>
      <p:ext uri="{BB962C8B-B14F-4D97-AF65-F5344CB8AC3E}">
        <p14:creationId xmlns:p14="http://schemas.microsoft.com/office/powerpoint/2010/main" val="2324643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2DAB4-61F5-4CF2-983D-3FD5981DA85F}"/>
              </a:ext>
            </a:extLst>
          </p:cNvPr>
          <p:cNvSpPr>
            <a:spLocks noGrp="1"/>
          </p:cNvSpPr>
          <p:nvPr>
            <p:ph type="title"/>
          </p:nvPr>
        </p:nvSpPr>
        <p:spPr>
          <a:xfrm>
            <a:off x="838201" y="365125"/>
            <a:ext cx="5251316" cy="1807305"/>
          </a:xfrm>
        </p:spPr>
        <p:txBody>
          <a:bodyPr>
            <a:normAutofit/>
          </a:bodyPr>
          <a:lstStyle/>
          <a:p>
            <a:r>
              <a:rPr lang="en-US" dirty="0"/>
              <a:t>Harvesting</a:t>
            </a:r>
          </a:p>
        </p:txBody>
      </p:sp>
      <p:sp>
        <p:nvSpPr>
          <p:cNvPr id="3" name="Content Placeholder 2">
            <a:extLst>
              <a:ext uri="{FF2B5EF4-FFF2-40B4-BE49-F238E27FC236}">
                <a16:creationId xmlns:a16="http://schemas.microsoft.com/office/drawing/2014/main" id="{1A3E5EB7-B667-4C86-8015-7D631EF64C48}"/>
              </a:ext>
            </a:extLst>
          </p:cNvPr>
          <p:cNvSpPr>
            <a:spLocks noGrp="1"/>
          </p:cNvSpPr>
          <p:nvPr>
            <p:ph idx="1"/>
          </p:nvPr>
        </p:nvSpPr>
        <p:spPr>
          <a:xfrm>
            <a:off x="838199" y="2333297"/>
            <a:ext cx="5719763" cy="3843666"/>
          </a:xfrm>
        </p:spPr>
        <p:txBody>
          <a:bodyPr>
            <a:normAutofit fontScale="92500"/>
          </a:bodyPr>
          <a:lstStyle/>
          <a:p>
            <a:r>
              <a:rPr lang="en-US" dirty="0"/>
              <a:t>Late October &gt; 90% bolls fully opened</a:t>
            </a:r>
          </a:p>
          <a:p>
            <a:r>
              <a:rPr lang="en-US" dirty="0"/>
              <a:t>Manual harvesting by hand picking &amp; using pruner</a:t>
            </a:r>
          </a:p>
          <a:p>
            <a:r>
              <a:rPr lang="en-US" dirty="0"/>
              <a:t>Air dried for 2 weeks</a:t>
            </a:r>
          </a:p>
          <a:p>
            <a:r>
              <a:rPr lang="en-US" dirty="0"/>
              <a:t>Data recorded</a:t>
            </a:r>
          </a:p>
          <a:p>
            <a:pPr lvl="1"/>
            <a:r>
              <a:rPr lang="en-US" dirty="0"/>
              <a:t>Number of bolls per plant</a:t>
            </a:r>
          </a:p>
          <a:p>
            <a:pPr lvl="1"/>
            <a:r>
              <a:rPr lang="en-US" dirty="0"/>
              <a:t>Aboveground </a:t>
            </a:r>
            <a:r>
              <a:rPr lang="en-US" dirty="0" err="1"/>
              <a:t>biomss</a:t>
            </a:r>
            <a:endParaRPr lang="en-US" dirty="0"/>
          </a:p>
          <a:p>
            <a:pPr lvl="1"/>
            <a:r>
              <a:rPr lang="en-US" dirty="0"/>
              <a:t>Belowground biomass</a:t>
            </a:r>
          </a:p>
          <a:p>
            <a:pPr lvl="1"/>
            <a:r>
              <a:rPr lang="en-US" dirty="0"/>
              <a:t>Seed cotton yield</a:t>
            </a:r>
          </a:p>
        </p:txBody>
      </p:sp>
      <p:pic>
        <p:nvPicPr>
          <p:cNvPr id="1026" name="Picture 2" descr="US Cotton Production Record: Varieties Grown, States Production - Justagric">
            <a:extLst>
              <a:ext uri="{FF2B5EF4-FFF2-40B4-BE49-F238E27FC236}">
                <a16:creationId xmlns:a16="http://schemas.microsoft.com/office/drawing/2014/main" id="{29C4343D-449A-F246-8A8C-321875CFBD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53" r="30410" b="2"/>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803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B42AB-3838-9E40-A8CF-6EAE868E7566}"/>
              </a:ext>
            </a:extLst>
          </p:cNvPr>
          <p:cNvSpPr>
            <a:spLocks noGrp="1"/>
          </p:cNvSpPr>
          <p:nvPr>
            <p:ph type="title"/>
          </p:nvPr>
        </p:nvSpPr>
        <p:spPr>
          <a:xfrm>
            <a:off x="640080" y="325369"/>
            <a:ext cx="4368602" cy="1956841"/>
          </a:xfrm>
        </p:spPr>
        <p:txBody>
          <a:bodyPr anchor="b">
            <a:normAutofit/>
          </a:bodyPr>
          <a:lstStyle/>
          <a:p>
            <a:r>
              <a:rPr lang="en-US" sz="4200"/>
              <a:t>Belowground Biomass Measurement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CD975E-C68E-204E-BF0F-21E3B693C554}"/>
              </a:ext>
            </a:extLst>
          </p:cNvPr>
          <p:cNvSpPr>
            <a:spLocks noGrp="1"/>
          </p:cNvSpPr>
          <p:nvPr>
            <p:ph idx="1"/>
          </p:nvPr>
        </p:nvSpPr>
        <p:spPr>
          <a:xfrm>
            <a:off x="640080" y="2872899"/>
            <a:ext cx="4243589" cy="3320668"/>
          </a:xfrm>
        </p:spPr>
        <p:txBody>
          <a:bodyPr>
            <a:normAutofit/>
          </a:bodyPr>
          <a:lstStyle/>
          <a:p>
            <a:r>
              <a:rPr lang="en-US" sz="2200"/>
              <a:t>Soil cores (3 cm diameter, 10 cm length)</a:t>
            </a:r>
          </a:p>
          <a:p>
            <a:r>
              <a:rPr lang="en-US" sz="2200"/>
              <a:t>Sieved through 2mm mesh</a:t>
            </a:r>
          </a:p>
          <a:p>
            <a:r>
              <a:rPr lang="en-US" sz="2200"/>
              <a:t>Hand picked root samples and air dried before recoding weight</a:t>
            </a:r>
          </a:p>
          <a:p>
            <a:pPr marL="0" indent="0">
              <a:buNone/>
            </a:pPr>
            <a:endParaRPr lang="en-US" sz="2200"/>
          </a:p>
        </p:txBody>
      </p:sp>
      <p:pic>
        <p:nvPicPr>
          <p:cNvPr id="4" name="Picture 3">
            <a:extLst>
              <a:ext uri="{FF2B5EF4-FFF2-40B4-BE49-F238E27FC236}">
                <a16:creationId xmlns:a16="http://schemas.microsoft.com/office/drawing/2014/main" id="{A2D306AF-5266-7D4D-BABF-4E97C1CF66A2}"/>
              </a:ext>
            </a:extLst>
          </p:cNvPr>
          <p:cNvPicPr>
            <a:picLocks noChangeAspect="1"/>
          </p:cNvPicPr>
          <p:nvPr/>
        </p:nvPicPr>
        <p:blipFill rotWithShape="1">
          <a:blip r:embed="rId2">
            <a:extLst>
              <a:ext uri="{28A0092B-C50C-407E-A947-70E740481C1C}">
                <a14:useLocalDpi xmlns:a14="http://schemas.microsoft.com/office/drawing/2010/main" val="0"/>
              </a:ext>
            </a:extLst>
          </a:blip>
          <a:srcRect t="65" b="60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83657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8719DD92-28D7-014C-AC80-D47AADEEFFC7}"/>
              </a:ext>
            </a:extLst>
          </p:cNvPr>
          <p:cNvSpPr>
            <a:spLocks noGrp="1"/>
          </p:cNvSpPr>
          <p:nvPr>
            <p:ph type="title"/>
          </p:nvPr>
        </p:nvSpPr>
        <p:spPr>
          <a:xfrm>
            <a:off x="804672" y="457200"/>
            <a:ext cx="10579608" cy="1188720"/>
          </a:xfrm>
        </p:spPr>
        <p:txBody>
          <a:bodyPr>
            <a:normAutofit/>
          </a:bodyPr>
          <a:lstStyle/>
          <a:p>
            <a:r>
              <a:rPr lang="en-US" sz="4000">
                <a:solidFill>
                  <a:schemeClr val="tx2"/>
                </a:solidFill>
              </a:rPr>
              <a:t>Statistical analysis</a:t>
            </a: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3C1CCC9F-329E-4F8C-8711-25B19E3F65D3}"/>
              </a:ext>
            </a:extLst>
          </p:cNvPr>
          <p:cNvGraphicFramePr>
            <a:graphicFrameLocks noGrp="1"/>
          </p:cNvGraphicFramePr>
          <p:nvPr>
            <p:ph idx="1"/>
            <p:extLst>
              <p:ext uri="{D42A27DB-BD31-4B8C-83A1-F6EECF244321}">
                <p14:modId xmlns:p14="http://schemas.microsoft.com/office/powerpoint/2010/main" val="3837224332"/>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960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25A3A-A982-5846-8EA7-8D5B3C07498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Irrigation increased seed cotton yield</a:t>
            </a:r>
          </a:p>
        </p:txBody>
      </p:sp>
      <p:cxnSp>
        <p:nvCxnSpPr>
          <p:cNvPr id="32" name="Straight Connector 3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Table&#10;&#10;Description automatically generated">
            <a:extLst>
              <a:ext uri="{FF2B5EF4-FFF2-40B4-BE49-F238E27FC236}">
                <a16:creationId xmlns:a16="http://schemas.microsoft.com/office/drawing/2014/main" id="{E8775971-B205-094B-84F7-598C5903A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77" y="2426818"/>
            <a:ext cx="3897696" cy="3997637"/>
          </a:xfrm>
          <a:prstGeom prst="rect">
            <a:avLst/>
          </a:prstGeom>
        </p:spPr>
      </p:pic>
      <p:cxnSp>
        <p:nvCxnSpPr>
          <p:cNvPr id="34" name="Straight Connector 3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8" name="Picture 17" descr="Chart, box and whisker chart&#10;&#10;Description automatically generated">
            <a:extLst>
              <a:ext uri="{FF2B5EF4-FFF2-40B4-BE49-F238E27FC236}">
                <a16:creationId xmlns:a16="http://schemas.microsoft.com/office/drawing/2014/main" id="{B2214E42-4489-434C-8C7A-28BDEDEC1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495606"/>
            <a:ext cx="5455917" cy="3860061"/>
          </a:xfrm>
          <a:prstGeom prst="rect">
            <a:avLst/>
          </a:prstGeom>
        </p:spPr>
      </p:pic>
    </p:spTree>
    <p:extLst>
      <p:ext uri="{BB962C8B-B14F-4D97-AF65-F5344CB8AC3E}">
        <p14:creationId xmlns:p14="http://schemas.microsoft.com/office/powerpoint/2010/main" val="399817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25D2-01BB-9D42-B642-84FC5D9A123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a:solidFill>
                  <a:srgbClr val="FFFFFF"/>
                </a:solidFill>
              </a:rPr>
              <a:t>Irrigation increased above ground biomass </a:t>
            </a:r>
          </a:p>
        </p:txBody>
      </p:sp>
      <p:cxnSp>
        <p:nvCxnSpPr>
          <p:cNvPr id="32" name="Straight Connector 3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Picture 14" descr="Table&#10;&#10;Description automatically generated">
            <a:extLst>
              <a:ext uri="{FF2B5EF4-FFF2-40B4-BE49-F238E27FC236}">
                <a16:creationId xmlns:a16="http://schemas.microsoft.com/office/drawing/2014/main" id="{FEC471F8-6677-1342-85C4-FD114A432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642" y="2426818"/>
            <a:ext cx="3777767" cy="3997637"/>
          </a:xfrm>
          <a:prstGeom prst="rect">
            <a:avLst/>
          </a:prstGeom>
        </p:spPr>
      </p:pic>
      <p:cxnSp>
        <p:nvCxnSpPr>
          <p:cNvPr id="34" name="Straight Connector 3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8" name="Picture 17" descr="Chart, scatter chart&#10;&#10;Description automatically generated">
            <a:extLst>
              <a:ext uri="{FF2B5EF4-FFF2-40B4-BE49-F238E27FC236}">
                <a16:creationId xmlns:a16="http://schemas.microsoft.com/office/drawing/2014/main" id="{71A3A6E4-7B38-4E4F-B928-357513110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502426"/>
            <a:ext cx="5455917" cy="3846421"/>
          </a:xfrm>
          <a:prstGeom prst="rect">
            <a:avLst/>
          </a:prstGeom>
        </p:spPr>
      </p:pic>
    </p:spTree>
    <p:extLst>
      <p:ext uri="{BB962C8B-B14F-4D97-AF65-F5344CB8AC3E}">
        <p14:creationId xmlns:p14="http://schemas.microsoft.com/office/powerpoint/2010/main" val="890222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2EB3F-4535-A744-9D05-4A90C9EB04C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Irrigation increased root biomass</a:t>
            </a: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Picture 14" descr="Table&#10;&#10;Description automatically generated">
            <a:extLst>
              <a:ext uri="{FF2B5EF4-FFF2-40B4-BE49-F238E27FC236}">
                <a16:creationId xmlns:a16="http://schemas.microsoft.com/office/drawing/2014/main" id="{C68821CD-D061-3246-B2AF-95D5E2088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77" y="2426818"/>
            <a:ext cx="3897696" cy="3997637"/>
          </a:xfrm>
          <a:prstGeom prst="rect">
            <a:avLst/>
          </a:prstGeom>
        </p:spPr>
      </p:pic>
      <p:cxnSp>
        <p:nvCxnSpPr>
          <p:cNvPr id="26"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7" name="Picture 16" descr="Chart, box and whisker chart&#10;&#10;Description automatically generated">
            <a:extLst>
              <a:ext uri="{FF2B5EF4-FFF2-40B4-BE49-F238E27FC236}">
                <a16:creationId xmlns:a16="http://schemas.microsoft.com/office/drawing/2014/main" id="{20EC1552-F00B-DC45-9122-A7DCEE2F7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495606"/>
            <a:ext cx="5455917" cy="3860061"/>
          </a:xfrm>
          <a:prstGeom prst="rect">
            <a:avLst/>
          </a:prstGeom>
        </p:spPr>
      </p:pic>
    </p:spTree>
    <p:extLst>
      <p:ext uri="{BB962C8B-B14F-4D97-AF65-F5344CB8AC3E}">
        <p14:creationId xmlns:p14="http://schemas.microsoft.com/office/powerpoint/2010/main" val="8873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all plant growing on soil">
            <a:extLst>
              <a:ext uri="{FF2B5EF4-FFF2-40B4-BE49-F238E27FC236}">
                <a16:creationId xmlns:a16="http://schemas.microsoft.com/office/drawing/2014/main" id="{C121CD81-5304-4B98-B550-EC5B82E3131B}"/>
              </a:ext>
            </a:extLst>
          </p:cNvPr>
          <p:cNvPicPr>
            <a:picLocks noChangeAspect="1"/>
          </p:cNvPicPr>
          <p:nvPr/>
        </p:nvPicPr>
        <p:blipFill rotWithShape="1">
          <a:blip r:embed="rId2">
            <a:alphaModFix amt="50000"/>
          </a:blip>
          <a:srcRect t="15709" r="-1" b="-1"/>
          <a:stretch/>
        </p:blipFill>
        <p:spPr>
          <a:xfrm>
            <a:off x="20" y="10"/>
            <a:ext cx="12188931" cy="6857990"/>
          </a:xfrm>
          <a:prstGeom prst="rect">
            <a:avLst/>
          </a:prstGeom>
        </p:spPr>
      </p:pic>
      <p:sp>
        <p:nvSpPr>
          <p:cNvPr id="2" name="Title 1">
            <a:extLst>
              <a:ext uri="{FF2B5EF4-FFF2-40B4-BE49-F238E27FC236}">
                <a16:creationId xmlns:a16="http://schemas.microsoft.com/office/drawing/2014/main" id="{6D188355-8912-46FE-808A-899E5DB2E310}"/>
              </a:ext>
            </a:extLst>
          </p:cNvPr>
          <p:cNvSpPr>
            <a:spLocks noGrp="1"/>
          </p:cNvSpPr>
          <p:nvPr>
            <p:ph type="ctrTitle"/>
          </p:nvPr>
        </p:nvSpPr>
        <p:spPr>
          <a:xfrm>
            <a:off x="1527048" y="1124712"/>
            <a:ext cx="9144000" cy="3063240"/>
          </a:xfrm>
        </p:spPr>
        <p:txBody>
          <a:bodyPr>
            <a:normAutofit fontScale="90000"/>
          </a:bodyPr>
          <a:lstStyle/>
          <a:p>
            <a:r>
              <a:rPr lang="en-US" sz="5100" b="1" dirty="0">
                <a:ln>
                  <a:solidFill>
                    <a:schemeClr val="accent1">
                      <a:lumMod val="60000"/>
                      <a:lumOff val="40000"/>
                    </a:schemeClr>
                  </a:solidFill>
                </a:ln>
                <a:solidFill>
                  <a:srgbClr val="FFFFFF"/>
                </a:solidFill>
              </a:rPr>
              <a:t>Chapter 1</a:t>
            </a:r>
            <a:br>
              <a:rPr lang="en-US" sz="5100" dirty="0">
                <a:solidFill>
                  <a:srgbClr val="FFFFFF"/>
                </a:solidFill>
              </a:rPr>
            </a:br>
            <a:r>
              <a:rPr lang="en-US" sz="5100" dirty="0">
                <a:ln>
                  <a:solidFill>
                    <a:schemeClr val="accent1">
                      <a:lumMod val="60000"/>
                      <a:lumOff val="40000"/>
                    </a:schemeClr>
                  </a:solidFill>
                </a:ln>
                <a:solidFill>
                  <a:srgbClr val="FFFFFF"/>
                </a:solidFill>
              </a:rPr>
              <a:t>Warming accelerates carbon loss in the soil by enhancing soil respiration</a:t>
            </a:r>
            <a:br>
              <a:rPr lang="en-US" sz="5100" dirty="0">
                <a:solidFill>
                  <a:srgbClr val="FFFFFF"/>
                </a:solidFill>
              </a:rPr>
            </a:br>
            <a:endParaRPr lang="en-US" sz="5100" dirty="0">
              <a:solidFill>
                <a:srgbClr val="FFFFFF"/>
              </a:solidFill>
            </a:endParaRPr>
          </a:p>
        </p:txBody>
      </p:sp>
      <p:sp>
        <p:nvSpPr>
          <p:cNvPr id="26" name="sketchy line">
            <a:extLst>
              <a:ext uri="{FF2B5EF4-FFF2-40B4-BE49-F238E27FC236}">
                <a16:creationId xmlns:a16="http://schemas.microsoft.com/office/drawing/2014/main" id="{DEF0EFD6-A3C2-4C94-A80A-BA9709D99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2656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rnado">
            <a:extLst>
              <a:ext uri="{FF2B5EF4-FFF2-40B4-BE49-F238E27FC236}">
                <a16:creationId xmlns:a16="http://schemas.microsoft.com/office/drawing/2014/main" id="{E4696D5E-C6A0-4586-94DD-2C312C068825}"/>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80F4B21-286F-C042-9F09-C51328D1978E}"/>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a:t>
            </a:r>
          </a:p>
        </p:txBody>
      </p:sp>
      <p:sp>
        <p:nvSpPr>
          <p:cNvPr id="3" name="Content Placeholder 2">
            <a:extLst>
              <a:ext uri="{FF2B5EF4-FFF2-40B4-BE49-F238E27FC236}">
                <a16:creationId xmlns:a16="http://schemas.microsoft.com/office/drawing/2014/main" id="{AE3EC486-40BB-5A47-A074-2EFF07C2DBB0}"/>
              </a:ext>
            </a:extLst>
          </p:cNvPr>
          <p:cNvSpPr>
            <a:spLocks noGrp="1"/>
          </p:cNvSpPr>
          <p:nvPr>
            <p:ph idx="1"/>
          </p:nvPr>
        </p:nvSpPr>
        <p:spPr>
          <a:xfrm>
            <a:off x="838200" y="1825625"/>
            <a:ext cx="10515600" cy="4351338"/>
          </a:xfrm>
        </p:spPr>
        <p:txBody>
          <a:bodyPr>
            <a:normAutofit/>
          </a:bodyPr>
          <a:lstStyle/>
          <a:p>
            <a:r>
              <a:rPr lang="en-US" dirty="0">
                <a:solidFill>
                  <a:srgbClr val="FFFFFF"/>
                </a:solidFill>
              </a:rPr>
              <a:t>Irrigation increased both above ground, below ground biomass production, and cotton yield, while warming didn’t seem to have strong influence on cotton production</a:t>
            </a:r>
          </a:p>
          <a:p>
            <a:r>
              <a:rPr lang="en-US" dirty="0">
                <a:solidFill>
                  <a:srgbClr val="FFFFFF"/>
                </a:solidFill>
              </a:rPr>
              <a:t>Greater root biomass yield was observed under climate warming.</a:t>
            </a:r>
          </a:p>
          <a:p>
            <a:r>
              <a:rPr lang="en-US" dirty="0">
                <a:solidFill>
                  <a:srgbClr val="FFFFFF"/>
                </a:solidFill>
              </a:rPr>
              <a:t>Cotton growth and yield are more sensitive to moisture stress than heat stress.</a:t>
            </a: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245994503"/>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50C2-F096-974D-9662-BC3D67B647E5}"/>
              </a:ext>
            </a:extLst>
          </p:cNvPr>
          <p:cNvSpPr>
            <a:spLocks noGrp="1"/>
          </p:cNvSpPr>
          <p:nvPr>
            <p:ph type="title"/>
          </p:nvPr>
        </p:nvSpPr>
        <p:spPr>
          <a:xfrm>
            <a:off x="6053668" y="803325"/>
            <a:ext cx="5314536" cy="1325563"/>
          </a:xfrm>
        </p:spPr>
        <p:txBody>
          <a:bodyPr>
            <a:normAutofit/>
          </a:bodyPr>
          <a:lstStyle/>
          <a:p>
            <a:r>
              <a:rPr lang="en-US" dirty="0"/>
              <a:t>Acknowledgement</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887789B-277A-384A-8790-F6143E5509AA}"/>
              </a:ext>
            </a:extLst>
          </p:cNvPr>
          <p:cNvSpPr>
            <a:spLocks noGrp="1"/>
          </p:cNvSpPr>
          <p:nvPr>
            <p:ph idx="1"/>
          </p:nvPr>
        </p:nvSpPr>
        <p:spPr>
          <a:xfrm>
            <a:off x="6053667" y="2279018"/>
            <a:ext cx="5314543" cy="3375920"/>
          </a:xfrm>
        </p:spPr>
        <p:txBody>
          <a:bodyPr anchor="t">
            <a:normAutofit/>
          </a:bodyPr>
          <a:lstStyle/>
          <a:p>
            <a:pPr marL="0" indent="0">
              <a:buNone/>
            </a:pPr>
            <a:r>
              <a:rPr lang="en-US" sz="1800" dirty="0" err="1"/>
              <a:t>Natasja</a:t>
            </a:r>
            <a:r>
              <a:rPr lang="en-US" sz="1800" dirty="0"/>
              <a:t> van </a:t>
            </a:r>
            <a:r>
              <a:rPr lang="en-US" sz="1800" dirty="0" err="1"/>
              <a:t>Gestel</a:t>
            </a:r>
            <a:r>
              <a:rPr lang="en-US" sz="1800" dirty="0"/>
              <a:t>, PHD</a:t>
            </a:r>
          </a:p>
          <a:p>
            <a:pPr marL="0" indent="0">
              <a:buNone/>
            </a:pPr>
            <a:r>
              <a:rPr lang="en-US" sz="1800" dirty="0"/>
              <a:t>Nick Smith, PHD</a:t>
            </a:r>
          </a:p>
          <a:p>
            <a:pPr marL="0" indent="0">
              <a:buNone/>
            </a:pPr>
            <a:r>
              <a:rPr lang="en-US" sz="1800" dirty="0"/>
              <a:t>Lindsey Slaughter, PHD</a:t>
            </a:r>
          </a:p>
          <a:p>
            <a:pPr marL="0" indent="0">
              <a:buNone/>
            </a:pPr>
            <a:r>
              <a:rPr lang="en-US" sz="1800" dirty="0"/>
              <a:t>Dylan </a:t>
            </a:r>
            <a:r>
              <a:rPr lang="en-US" sz="1800" dirty="0" err="1"/>
              <a:t>Schwilk</a:t>
            </a:r>
            <a:r>
              <a:rPr lang="en-US" sz="1800" dirty="0"/>
              <a:t>, PHD</a:t>
            </a:r>
          </a:p>
          <a:p>
            <a:pPr marL="0" indent="0">
              <a:buNone/>
            </a:pPr>
            <a:r>
              <a:rPr lang="en-US" sz="1800" dirty="0"/>
              <a:t>Payton Paxton, PHD</a:t>
            </a:r>
          </a:p>
          <a:p>
            <a:pPr marL="0" indent="0">
              <a:buNone/>
            </a:pPr>
            <a:r>
              <a:rPr lang="en-US" sz="1800" dirty="0" err="1"/>
              <a:t>Lelton</a:t>
            </a:r>
            <a:r>
              <a:rPr lang="en-US" sz="1800" dirty="0"/>
              <a:t> Howell</a:t>
            </a:r>
          </a:p>
          <a:p>
            <a:pPr marL="0" indent="0">
              <a:buNone/>
            </a:pPr>
            <a:r>
              <a:rPr lang="en-US" sz="1800" dirty="0"/>
              <a:t>Taiwo </a:t>
            </a:r>
            <a:r>
              <a:rPr lang="en-US" sz="1800" dirty="0" err="1"/>
              <a:t>Osoko</a:t>
            </a:r>
            <a:endParaRPr lang="en-US" sz="1800" dirty="0"/>
          </a:p>
          <a:p>
            <a:pPr marL="0" indent="0">
              <a:buNone/>
            </a:pPr>
            <a:r>
              <a:rPr lang="en-US" sz="1800" dirty="0"/>
              <a:t>Rakesh Singh</a:t>
            </a:r>
          </a:p>
        </p:txBody>
      </p:sp>
      <p:sp>
        <p:nvSpPr>
          <p:cNvPr id="4" name="TextBox 3">
            <a:extLst>
              <a:ext uri="{FF2B5EF4-FFF2-40B4-BE49-F238E27FC236}">
                <a16:creationId xmlns:a16="http://schemas.microsoft.com/office/drawing/2014/main" id="{E7B311D8-4402-1446-9ED4-9A2F04A8123F}"/>
              </a:ext>
            </a:extLst>
          </p:cNvPr>
          <p:cNvSpPr txBox="1"/>
          <p:nvPr/>
        </p:nvSpPr>
        <p:spPr>
          <a:xfrm>
            <a:off x="251460" y="1765977"/>
            <a:ext cx="4347775" cy="1200329"/>
          </a:xfrm>
          <a:prstGeom prst="rect">
            <a:avLst/>
          </a:prstGeom>
          <a:noFill/>
        </p:spPr>
        <p:txBody>
          <a:bodyPr wrap="square" rtlCol="0">
            <a:spAutoFit/>
          </a:bodyPr>
          <a:lstStyle/>
          <a:p>
            <a:r>
              <a:rPr lang="en-US" sz="7200" dirty="0">
                <a:solidFill>
                  <a:schemeClr val="bg1"/>
                </a:solidFill>
              </a:rPr>
              <a:t>Thank You!</a:t>
            </a:r>
          </a:p>
        </p:txBody>
      </p:sp>
    </p:spTree>
    <p:extLst>
      <p:ext uri="{BB962C8B-B14F-4D97-AF65-F5344CB8AC3E}">
        <p14:creationId xmlns:p14="http://schemas.microsoft.com/office/powerpoint/2010/main" val="38590786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grass, outdoor, beverage, soil&#10;&#10;Description automatically generated">
            <a:extLst>
              <a:ext uri="{FF2B5EF4-FFF2-40B4-BE49-F238E27FC236}">
                <a16:creationId xmlns:a16="http://schemas.microsoft.com/office/drawing/2014/main" id="{5BDA5724-9932-46AA-A648-59CD0C4923C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4788" b="18962"/>
          <a:stretch/>
        </p:blipFill>
        <p:spPr>
          <a:xfrm>
            <a:off x="-1" y="10"/>
            <a:ext cx="12192000" cy="6857990"/>
          </a:xfrm>
          <a:prstGeom prst="rect">
            <a:avLst/>
          </a:prstGeom>
        </p:spPr>
      </p:pic>
      <p:sp>
        <p:nvSpPr>
          <p:cNvPr id="2" name="Title 1">
            <a:extLst>
              <a:ext uri="{FF2B5EF4-FFF2-40B4-BE49-F238E27FC236}">
                <a16:creationId xmlns:a16="http://schemas.microsoft.com/office/drawing/2014/main" id="{0647BB66-1BF1-4E11-83FE-4B54599AAEBA}"/>
              </a:ext>
            </a:extLst>
          </p:cNvPr>
          <p:cNvSpPr>
            <a:spLocks noGrp="1"/>
          </p:cNvSpPr>
          <p:nvPr>
            <p:ph type="title"/>
          </p:nvPr>
        </p:nvSpPr>
        <p:spPr>
          <a:xfrm>
            <a:off x="838200" y="365125"/>
            <a:ext cx="10515600" cy="1325563"/>
          </a:xfrm>
        </p:spPr>
        <p:txBody>
          <a:bodyPr>
            <a:normAutofit/>
          </a:bodyPr>
          <a:lstStyle/>
          <a:p>
            <a:r>
              <a:rPr lang="en-US">
                <a:solidFill>
                  <a:srgbClr val="FFFFFF"/>
                </a:solidFill>
              </a:rPr>
              <a:t>Soil Organic Carbon (SOC)</a:t>
            </a:r>
          </a:p>
        </p:txBody>
      </p:sp>
      <p:sp>
        <p:nvSpPr>
          <p:cNvPr id="3" name="Content Placeholder 2">
            <a:extLst>
              <a:ext uri="{FF2B5EF4-FFF2-40B4-BE49-F238E27FC236}">
                <a16:creationId xmlns:a16="http://schemas.microsoft.com/office/drawing/2014/main" id="{F6E4903F-DFD3-4F8D-A385-210F01AFCCAC}"/>
              </a:ext>
            </a:extLst>
          </p:cNvPr>
          <p:cNvSpPr>
            <a:spLocks noGrp="1"/>
          </p:cNvSpPr>
          <p:nvPr>
            <p:ph idx="1"/>
          </p:nvPr>
        </p:nvSpPr>
        <p:spPr>
          <a:xfrm>
            <a:off x="838200" y="1825625"/>
            <a:ext cx="10515600" cy="4351338"/>
          </a:xfrm>
        </p:spPr>
        <p:txBody>
          <a:bodyPr>
            <a:normAutofit/>
          </a:bodyPr>
          <a:lstStyle/>
          <a:p>
            <a:r>
              <a:rPr lang="en-US" dirty="0">
                <a:solidFill>
                  <a:srgbClr val="FFFFFF"/>
                </a:solidFill>
              </a:rPr>
              <a:t>Soil is a greatest reservoir of terrestrial carbon</a:t>
            </a:r>
          </a:p>
          <a:p>
            <a:r>
              <a:rPr lang="en-US" dirty="0">
                <a:solidFill>
                  <a:srgbClr val="FFFFFF"/>
                </a:solidFill>
              </a:rPr>
              <a:t>SOC : 62% of terrestrial carbon (Lal, 2004)</a:t>
            </a:r>
          </a:p>
          <a:p>
            <a:r>
              <a:rPr lang="en-US" dirty="0">
                <a:solidFill>
                  <a:srgbClr val="FFFFFF"/>
                </a:solidFill>
              </a:rPr>
              <a:t>Major Source: Soil organic matter (SOM) - (58% organic carbon) </a:t>
            </a:r>
          </a:p>
          <a:p>
            <a:r>
              <a:rPr lang="en-US" dirty="0">
                <a:solidFill>
                  <a:srgbClr val="FFFFFF"/>
                </a:solidFill>
              </a:rPr>
              <a:t>Soil carbon Pools:</a:t>
            </a:r>
          </a:p>
          <a:p>
            <a:pPr lvl="1"/>
            <a:r>
              <a:rPr lang="en-US" dirty="0">
                <a:solidFill>
                  <a:srgbClr val="FFFFFF"/>
                </a:solidFill>
              </a:rPr>
              <a:t>Labile</a:t>
            </a:r>
          </a:p>
          <a:p>
            <a:pPr lvl="1"/>
            <a:r>
              <a:rPr lang="en-US" dirty="0">
                <a:solidFill>
                  <a:srgbClr val="FFFFFF"/>
                </a:solidFill>
              </a:rPr>
              <a:t>recalcitrant </a:t>
            </a:r>
          </a:p>
        </p:txBody>
      </p:sp>
    </p:spTree>
    <p:extLst>
      <p:ext uri="{BB962C8B-B14F-4D97-AF65-F5344CB8AC3E}">
        <p14:creationId xmlns:p14="http://schemas.microsoft.com/office/powerpoint/2010/main" val="309408816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AD54A-9BB8-4837-A8C2-6AB5AC1477A4}"/>
              </a:ext>
            </a:extLst>
          </p:cNvPr>
          <p:cNvSpPr>
            <a:spLocks noGrp="1"/>
          </p:cNvSpPr>
          <p:nvPr>
            <p:ph type="title"/>
          </p:nvPr>
        </p:nvSpPr>
        <p:spPr>
          <a:xfrm>
            <a:off x="838200" y="557189"/>
            <a:ext cx="3374136" cy="5567891"/>
          </a:xfrm>
        </p:spPr>
        <p:txBody>
          <a:bodyPr>
            <a:normAutofit/>
          </a:bodyPr>
          <a:lstStyle/>
          <a:p>
            <a:r>
              <a:rPr lang="en-US" sz="5200"/>
              <a:t>Importance of SOC</a:t>
            </a:r>
          </a:p>
        </p:txBody>
      </p:sp>
      <p:graphicFrame>
        <p:nvGraphicFramePr>
          <p:cNvPr id="5" name="Content Placeholder 2">
            <a:extLst>
              <a:ext uri="{FF2B5EF4-FFF2-40B4-BE49-F238E27FC236}">
                <a16:creationId xmlns:a16="http://schemas.microsoft.com/office/drawing/2014/main" id="{733D7618-D467-4344-85F6-05F3400890BC}"/>
              </a:ext>
            </a:extLst>
          </p:cNvPr>
          <p:cNvGraphicFramePr>
            <a:graphicFrameLocks noGrp="1"/>
          </p:cNvGraphicFramePr>
          <p:nvPr>
            <p:ph idx="1"/>
            <p:extLst>
              <p:ext uri="{D42A27DB-BD31-4B8C-83A1-F6EECF244321}">
                <p14:modId xmlns:p14="http://schemas.microsoft.com/office/powerpoint/2010/main" val="396408768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95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large field with trees in the background&#10;&#10;Description automatically generated with medium confidence">
            <a:extLst>
              <a:ext uri="{FF2B5EF4-FFF2-40B4-BE49-F238E27FC236}">
                <a16:creationId xmlns:a16="http://schemas.microsoft.com/office/drawing/2014/main" id="{2334B272-B605-48CF-9BB8-F80F7F6C48F3}"/>
              </a:ext>
            </a:extLst>
          </p:cNvPr>
          <p:cNvPicPr>
            <a:picLocks noChangeAspect="1"/>
          </p:cNvPicPr>
          <p:nvPr/>
        </p:nvPicPr>
        <p:blipFill rotWithShape="1">
          <a:blip r:embed="rId2">
            <a:alphaModFix amt="55000"/>
            <a:extLst>
              <a:ext uri="{28A0092B-C50C-407E-A947-70E740481C1C}">
                <a14:useLocalDpi xmlns:a14="http://schemas.microsoft.com/office/drawing/2010/main" val="0"/>
              </a:ext>
            </a:extLst>
          </a:blip>
          <a:srcRect l="11111"/>
          <a:stretch/>
        </p:blipFill>
        <p:spPr>
          <a:xfrm>
            <a:off x="20" y="-9107"/>
            <a:ext cx="12191980" cy="6858000"/>
          </a:xfrm>
          <a:prstGeom prst="rect">
            <a:avLst/>
          </a:prstGeom>
        </p:spPr>
      </p:pic>
      <p:sp>
        <p:nvSpPr>
          <p:cNvPr id="2" name="Title 1">
            <a:extLst>
              <a:ext uri="{FF2B5EF4-FFF2-40B4-BE49-F238E27FC236}">
                <a16:creationId xmlns:a16="http://schemas.microsoft.com/office/drawing/2014/main" id="{7DCDA3CA-7D8B-4459-B9A5-7FD63A2E33D0}"/>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SOC content is declining</a:t>
            </a: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65984931-5747-4836-93FF-3C4B510C4D64}"/>
              </a:ext>
            </a:extLst>
          </p:cNvPr>
          <p:cNvGraphicFramePr>
            <a:graphicFrameLocks noGrp="1"/>
          </p:cNvGraphicFramePr>
          <p:nvPr>
            <p:ph idx="1"/>
            <p:extLst>
              <p:ext uri="{D42A27DB-BD31-4B8C-83A1-F6EECF244321}">
                <p14:modId xmlns:p14="http://schemas.microsoft.com/office/powerpoint/2010/main" val="3713245569"/>
              </p:ext>
            </p:extLst>
          </p:nvPr>
        </p:nvGraphicFramePr>
        <p:xfrm>
          <a:off x="4447308" y="591344"/>
          <a:ext cx="6906491"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55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6C50A-28B7-4C8D-94B0-47DC4CF274AB}"/>
              </a:ext>
            </a:extLst>
          </p:cNvPr>
          <p:cNvSpPr>
            <a:spLocks noGrp="1"/>
          </p:cNvSpPr>
          <p:nvPr>
            <p:ph type="title"/>
          </p:nvPr>
        </p:nvSpPr>
        <p:spPr>
          <a:xfrm>
            <a:off x="838200" y="365125"/>
            <a:ext cx="10515600" cy="1325563"/>
          </a:xfrm>
        </p:spPr>
        <p:txBody>
          <a:bodyPr>
            <a:normAutofit/>
          </a:bodyPr>
          <a:lstStyle/>
          <a:p>
            <a:r>
              <a:rPr lang="en-US" sz="5000"/>
              <a:t>Temperature and moisture dependency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B8DE00-7145-49FE-9AAC-847FC942FFAF}"/>
              </a:ext>
            </a:extLst>
          </p:cNvPr>
          <p:cNvSpPr>
            <a:spLocks noGrp="1"/>
          </p:cNvSpPr>
          <p:nvPr>
            <p:ph idx="1"/>
          </p:nvPr>
        </p:nvSpPr>
        <p:spPr>
          <a:xfrm>
            <a:off x="838200" y="1929384"/>
            <a:ext cx="10515600" cy="4251960"/>
          </a:xfrm>
        </p:spPr>
        <p:txBody>
          <a:bodyPr>
            <a:normAutofit/>
          </a:bodyPr>
          <a:lstStyle/>
          <a:p>
            <a:r>
              <a:rPr lang="en-US" sz="2000" dirty="0">
                <a:latin typeface="Times New Roman" panose="02020603050405020304" pitchFamily="18" charset="0"/>
                <a:ea typeface="Calibri" panose="020F0502020204030204" pitchFamily="34" charset="0"/>
              </a:rPr>
              <a:t>M</a:t>
            </a:r>
            <a:r>
              <a:rPr lang="en-US" sz="2000" dirty="0">
                <a:effectLst/>
                <a:latin typeface="Times New Roman" panose="02020603050405020304" pitchFamily="18" charset="0"/>
                <a:ea typeface="Calibri" panose="020F0502020204030204" pitchFamily="34" charset="0"/>
              </a:rPr>
              <a:t>ean annual precipitation (MAP) accounted for 81.8 percent and 13.8 percent of the variance in SOC chemical and physical fractionation, respectively, whereas mean annual temperature (MAT) contributed 1.5 percent and 34.7 percent, </a:t>
            </a:r>
            <a:r>
              <a:rPr lang="en-US" sz="2000" dirty="0">
                <a:latin typeface="Times New Roman" panose="02020603050405020304" pitchFamily="18" charset="0"/>
                <a:ea typeface="Calibri" panose="020F0502020204030204" pitchFamily="34" charset="0"/>
              </a:rPr>
              <a:t>respectively (Zeng et al., 2021) </a:t>
            </a:r>
          </a:p>
          <a:p>
            <a:r>
              <a:rPr lang="en-US" sz="2000" dirty="0">
                <a:effectLst/>
                <a:latin typeface="Times New Roman" panose="02020603050405020304" pitchFamily="18" charset="0"/>
                <a:ea typeface="Calibri" panose="020F0502020204030204" pitchFamily="34" charset="0"/>
              </a:rPr>
              <a:t>Warming </a:t>
            </a:r>
            <a:r>
              <a:rPr lang="en-US" sz="2000" dirty="0">
                <a:latin typeface="Times New Roman" panose="02020603050405020304" pitchFamily="18" charset="0"/>
                <a:ea typeface="Calibri" panose="020F0502020204030204" pitchFamily="34" charset="0"/>
              </a:rPr>
              <a:t>enhance soil respiration, plant growth, organic matter decomposition, and nutrient mineralization </a:t>
            </a:r>
            <a:r>
              <a:rPr lang="en-US" sz="2000" dirty="0">
                <a:effectLst/>
                <a:latin typeface="Times New Roman" panose="02020603050405020304" pitchFamily="18" charset="0"/>
                <a:ea typeface="Calibri" panose="020F0502020204030204" pitchFamily="34" charset="0"/>
              </a:rPr>
              <a:t>(</a:t>
            </a:r>
            <a:r>
              <a:rPr lang="en-US" sz="2000" dirty="0" err="1">
                <a:effectLst/>
                <a:latin typeface="Times New Roman" panose="02020603050405020304" pitchFamily="18" charset="0"/>
                <a:ea typeface="Calibri" panose="020F0502020204030204" pitchFamily="34" charset="0"/>
              </a:rPr>
              <a:t>Rustad</a:t>
            </a:r>
            <a:r>
              <a:rPr lang="en-US" sz="2000" dirty="0">
                <a:effectLst/>
                <a:latin typeface="Times New Roman" panose="02020603050405020304" pitchFamily="18" charset="0"/>
                <a:ea typeface="Calibri" panose="020F0502020204030204" pitchFamily="34" charset="0"/>
              </a:rPr>
              <a:t> et al, 2001)</a:t>
            </a:r>
            <a:endParaRPr lang="en-US" sz="2000" dirty="0">
              <a:latin typeface="Times New Roman" panose="02020603050405020304" pitchFamily="18" charset="0"/>
              <a:ea typeface="Calibri" panose="020F0502020204030204" pitchFamily="34" charset="0"/>
            </a:endParaRPr>
          </a:p>
          <a:p>
            <a:r>
              <a:rPr lang="en-US" sz="2000" dirty="0">
                <a:effectLst/>
                <a:latin typeface="Times New Roman" panose="02020603050405020304" pitchFamily="18" charset="0"/>
                <a:ea typeface="Calibri" panose="020F0502020204030204" pitchFamily="34" charset="0"/>
                <a:cs typeface="Mangal" panose="02040503050203030202" pitchFamily="18" charset="0"/>
              </a:rPr>
              <a:t>Warming:</a:t>
            </a:r>
          </a:p>
          <a:p>
            <a:pPr lvl="1"/>
            <a:r>
              <a:rPr lang="en-US" sz="2000" dirty="0">
                <a:effectLst/>
                <a:latin typeface="Times New Roman" panose="02020603050405020304" pitchFamily="18" charset="0"/>
                <a:ea typeface="Calibri" panose="020F0502020204030204" pitchFamily="34" charset="0"/>
                <a:cs typeface="Mangal" panose="02040503050203030202" pitchFamily="18" charset="0"/>
              </a:rPr>
              <a:t> increase evapotranspiration – decrease soil moisture lower – SOC decomposition </a:t>
            </a:r>
            <a:r>
              <a:rPr lang="en-US" sz="2000" dirty="0">
                <a:latin typeface="Times New Roman" panose="02020603050405020304" pitchFamily="18" charset="0"/>
                <a:ea typeface="Calibri" panose="020F0502020204030204" pitchFamily="34" charset="0"/>
                <a:cs typeface="Mangal" panose="02040503050203030202" pitchFamily="18" charset="0"/>
              </a:rPr>
              <a:t>rate (Lie et al, 2009)</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lvl="1"/>
            <a:r>
              <a:rPr lang="en-US" sz="2000" dirty="0">
                <a:effectLst/>
                <a:latin typeface="Times New Roman" panose="02020603050405020304" pitchFamily="18" charset="0"/>
                <a:ea typeface="Times New Roman" panose="02020603050405020304" pitchFamily="18" charset="0"/>
              </a:rPr>
              <a:t>lower MBC and microbial respiration when soil moisture was a limiting factor</a:t>
            </a:r>
            <a:r>
              <a:rPr lang="en-US" sz="2000" dirty="0">
                <a:latin typeface="Times New Roman" panose="02020603050405020304" pitchFamily="18" charset="0"/>
                <a:ea typeface="Times New Roman" panose="02020603050405020304" pitchFamily="18" charset="0"/>
              </a:rPr>
              <a:t> (Liu et al., 2016)</a:t>
            </a:r>
            <a:endParaRPr lang="en-US" sz="2000" dirty="0">
              <a:effectLst/>
              <a:latin typeface="Times New Roman" panose="02020603050405020304" pitchFamily="18" charset="0"/>
              <a:ea typeface="Calibri" panose="020F0502020204030204" pitchFamily="34" charset="0"/>
            </a:endParaRPr>
          </a:p>
          <a:p>
            <a:r>
              <a:rPr lang="en-US" sz="2000" dirty="0">
                <a:effectLst/>
                <a:latin typeface="Times New Roman" panose="02020603050405020304" pitchFamily="18" charset="0"/>
                <a:ea typeface="Calibri" panose="020F0502020204030204" pitchFamily="34" charset="0"/>
              </a:rPr>
              <a:t>Wang et al (2014), in a meta-analysis, noticed that warming-induced soil moisture reductions, which were especially visible in dry areas, attenuated or even eliminated the stimulation of soil respiration by warming</a:t>
            </a:r>
            <a:endParaRPr lang="en-US" sz="2000" dirty="0"/>
          </a:p>
        </p:txBody>
      </p:sp>
    </p:spTree>
    <p:extLst>
      <p:ext uri="{BB962C8B-B14F-4D97-AF65-F5344CB8AC3E}">
        <p14:creationId xmlns:p14="http://schemas.microsoft.com/office/powerpoint/2010/main" val="1534159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DFA36E08E5D4479A2E42BEEFD651F6" ma:contentTypeVersion="7" ma:contentTypeDescription="Create a new document." ma:contentTypeScope="" ma:versionID="22d1cff643c64b4da7de8388523769c3">
  <xsd:schema xmlns:xsd="http://www.w3.org/2001/XMLSchema" xmlns:xs="http://www.w3.org/2001/XMLSchema" xmlns:p="http://schemas.microsoft.com/office/2006/metadata/properties" xmlns:ns3="0dea2d5c-4523-4a76-bddf-3b49d9938e4d" xmlns:ns4="4d5c6f8f-3dfe-40a1-9cb8-13ddfcda9be9" targetNamespace="http://schemas.microsoft.com/office/2006/metadata/properties" ma:root="true" ma:fieldsID="9caf0cea6cec255f5ba644ab1df9a1f5" ns3:_="" ns4:_="">
    <xsd:import namespace="0dea2d5c-4523-4a76-bddf-3b49d9938e4d"/>
    <xsd:import namespace="4d5c6f8f-3dfe-40a1-9cb8-13ddfcda9be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ea2d5c-4523-4a76-bddf-3b49d9938e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5c6f8f-3dfe-40a1-9cb8-13ddfcda9be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51033-BB4D-4FFC-B826-3D3A45D9CE35}">
  <ds:schemaRefs>
    <ds:schemaRef ds:uri="http://schemas.microsoft.com/office/2006/documentManagement/types"/>
    <ds:schemaRef ds:uri="http://schemas.microsoft.com/office/2006/metadata/properties"/>
    <ds:schemaRef ds:uri="http://purl.org/dc/terms/"/>
    <ds:schemaRef ds:uri="4d5c6f8f-3dfe-40a1-9cb8-13ddfcda9be9"/>
    <ds:schemaRef ds:uri="http://www.w3.org/XML/1998/namespace"/>
    <ds:schemaRef ds:uri="http://purl.org/dc/dcmitype/"/>
    <ds:schemaRef ds:uri="http://purl.org/dc/elements/1.1/"/>
    <ds:schemaRef ds:uri="http://schemas.microsoft.com/office/infopath/2007/PartnerControls"/>
    <ds:schemaRef ds:uri="http://schemas.openxmlformats.org/package/2006/metadata/core-properties"/>
    <ds:schemaRef ds:uri="0dea2d5c-4523-4a76-bddf-3b49d9938e4d"/>
  </ds:schemaRefs>
</ds:datastoreItem>
</file>

<file path=customXml/itemProps2.xml><?xml version="1.0" encoding="utf-8"?>
<ds:datastoreItem xmlns:ds="http://schemas.openxmlformats.org/officeDocument/2006/customXml" ds:itemID="{C67710B8-9904-4491-99C1-73653D4C3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ea2d5c-4523-4a76-bddf-3b49d9938e4d"/>
    <ds:schemaRef ds:uri="4d5c6f8f-3dfe-40a1-9cb8-13ddfcda9b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8D6BC4-45C7-4B3E-AA45-24900EA8E6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9014</TotalTime>
  <Words>1282</Words>
  <Application>Microsoft Macintosh PowerPoint</Application>
  <PresentationFormat>Widescreen</PresentationFormat>
  <Paragraphs>231</Paragraphs>
  <Slides>51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Times New Roman</vt:lpstr>
      <vt:lpstr>Wingdings</vt:lpstr>
      <vt:lpstr>Office Theme</vt:lpstr>
      <vt:lpstr>Warming impacts on soil carbon dynamics and crop yield in irrigated and dryland cotton. </vt:lpstr>
      <vt:lpstr>Climate Change</vt:lpstr>
      <vt:lpstr>PowerPoint Presentation</vt:lpstr>
      <vt:lpstr>Climate change and Agriculture</vt:lpstr>
      <vt:lpstr>Chapter 1 Warming accelerates carbon loss in the soil by enhancing soil respiration </vt:lpstr>
      <vt:lpstr>Soil Organic Carbon (SOC)</vt:lpstr>
      <vt:lpstr>Importance of SOC</vt:lpstr>
      <vt:lpstr>SOC content is declining</vt:lpstr>
      <vt:lpstr>Temperature and moisture dependency</vt:lpstr>
      <vt:lpstr>PowerPoint Presentation</vt:lpstr>
      <vt:lpstr>Climate-Carbon Feedback</vt:lpstr>
      <vt:lpstr>Overcoming carbon loss</vt:lpstr>
      <vt:lpstr>Objectives</vt:lpstr>
      <vt:lpstr>PowerPoint Presentation</vt:lpstr>
      <vt:lpstr>Hypothesis</vt:lpstr>
      <vt:lpstr>Site characteristics</vt:lpstr>
      <vt:lpstr>Soil characteristics</vt:lpstr>
      <vt:lpstr>Experimental Design</vt:lpstr>
      <vt:lpstr>Warming setup</vt:lpstr>
      <vt:lpstr>PowerPoint Presentation</vt:lpstr>
      <vt:lpstr>Temperature and moisture measurement</vt:lpstr>
      <vt:lpstr>Temperature and moisture measurement</vt:lpstr>
      <vt:lpstr>Soil Respiration measurement</vt:lpstr>
      <vt:lpstr>Soil Sampling</vt:lpstr>
      <vt:lpstr>Statistical analysis</vt:lpstr>
      <vt:lpstr>Soil temperature was higher in dryland</vt:lpstr>
      <vt:lpstr>OTC increased air temperature by  ~ 2.1 0C</vt:lpstr>
      <vt:lpstr>Soil moisture decreased soil temperature while light intensity has a positive effect</vt:lpstr>
      <vt:lpstr>Warming reduced soil moisture</vt:lpstr>
      <vt:lpstr>SOM was higher in irrigated field</vt:lpstr>
      <vt:lpstr>Irrigation and residue increased MBC</vt:lpstr>
      <vt:lpstr>Soil respiration increased under warming</vt:lpstr>
      <vt:lpstr>Summary</vt:lpstr>
      <vt:lpstr>Chapter 2 Cotton Production under Experimental Warming </vt:lpstr>
      <vt:lpstr>Cotton production In US</vt:lpstr>
      <vt:lpstr>Role of Climate in Crop Production</vt:lpstr>
      <vt:lpstr>Moisture stress in Texas High Plains</vt:lpstr>
      <vt:lpstr>PowerPoint Presentation</vt:lpstr>
      <vt:lpstr>Mitigation</vt:lpstr>
      <vt:lpstr>Objectives</vt:lpstr>
      <vt:lpstr>PowerPoint Presentation</vt:lpstr>
      <vt:lpstr>Hypothesis</vt:lpstr>
      <vt:lpstr>Cotton Cultivation</vt:lpstr>
      <vt:lpstr>Harvesting</vt:lpstr>
      <vt:lpstr>Belowground Biomass Measurement</vt:lpstr>
      <vt:lpstr>Statistical analysis</vt:lpstr>
      <vt:lpstr>Irrigation increased seed cotton yield</vt:lpstr>
      <vt:lpstr>Irrigation increased above ground biomass </vt:lpstr>
      <vt:lpstr>Irrigation increased root biomass</vt:lpstr>
      <vt:lpstr>Conclusion</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MICROBIAL RESPONSE TO EXPERIMENTAL WARMING IN SEMI-ARID FARMLAND</dc:title>
  <dc:creator>Devkota, Pawan</dc:creator>
  <cp:lastModifiedBy>Devkota, Pawan</cp:lastModifiedBy>
  <cp:revision>54</cp:revision>
  <dcterms:created xsi:type="dcterms:W3CDTF">2020-10-26T21:57:25Z</dcterms:created>
  <dcterms:modified xsi:type="dcterms:W3CDTF">2022-03-02T14:49:08Z</dcterms:modified>
</cp:coreProperties>
</file>